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bold.fntdata"/><Relationship Id="rId14" Type="http://schemas.openxmlformats.org/officeDocument/2006/relationships/slide" Target="slides/slide9.xml"/><Relationship Id="rId36" Type="http://schemas.openxmlformats.org/officeDocument/2006/relationships/font" Target="fonts/ProximaNova-regular.fntdata"/><Relationship Id="rId17" Type="http://schemas.openxmlformats.org/officeDocument/2006/relationships/slide" Target="slides/slide12.xml"/><Relationship Id="rId39" Type="http://schemas.openxmlformats.org/officeDocument/2006/relationships/font" Target="fonts/ProximaNova-boldItalic.fntdata"/><Relationship Id="rId16" Type="http://schemas.openxmlformats.org/officeDocument/2006/relationships/slide" Target="slides/slide11.xml"/><Relationship Id="rId38" Type="http://schemas.openxmlformats.org/officeDocument/2006/relationships/font" Target="fonts/ProximaNov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29999"/>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599" cy="1917899"/>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599" cy="9017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61" name="Shape 61"/>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62" name="Shape 6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3" name="Shape 63"/>
        <p:cNvGrpSpPr/>
        <p:nvPr/>
      </p:nvGrpSpPr>
      <p:grpSpPr>
        <a:xfrm>
          <a:off x="0" y="0"/>
          <a:ext cx="0" cy="0"/>
          <a:chOff x="0" y="0"/>
          <a:chExt cx="0" cy="0"/>
        </a:xfrm>
      </p:grpSpPr>
      <p:sp>
        <p:nvSpPr>
          <p:cNvPr id="64" name="Shape 64"/>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5" name="Shape 6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3" name="Shape 73"/>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8" name="Shape 78"/>
        <p:cNvGrpSpPr/>
        <p:nvPr/>
      </p:nvGrpSpPr>
      <p:grpSpPr>
        <a:xfrm>
          <a:off x="0" y="0"/>
          <a:ext cx="0" cy="0"/>
          <a:chOff x="0" y="0"/>
          <a:chExt cx="0" cy="0"/>
        </a:xfrm>
      </p:grpSpPr>
      <p:sp>
        <p:nvSpPr>
          <p:cNvPr id="79" name="Shape 79"/>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0" name="Shape 80"/>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1" name="Shape 8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2" name="Shape 82"/>
        <p:cNvGrpSpPr/>
        <p:nvPr/>
      </p:nvGrpSpPr>
      <p:grpSpPr>
        <a:xfrm>
          <a:off x="0" y="0"/>
          <a:ext cx="0" cy="0"/>
          <a:chOff x="0" y="0"/>
          <a:chExt cx="0" cy="0"/>
        </a:xfrm>
      </p:grpSpPr>
      <p:sp>
        <p:nvSpPr>
          <p:cNvPr id="83" name="Shape 8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4" name="Shape 8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5" name="Shape 85"/>
        <p:cNvGrpSpPr/>
        <p:nvPr/>
      </p:nvGrpSpPr>
      <p:grpSpPr>
        <a:xfrm>
          <a:off x="0" y="0"/>
          <a:ext cx="0" cy="0"/>
          <a:chOff x="0" y="0"/>
          <a:chExt cx="0" cy="0"/>
        </a:xfrm>
      </p:grpSpPr>
      <p:sp>
        <p:nvSpPr>
          <p:cNvPr id="86" name="Shape 8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87" name="Shape 87"/>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8" name="Shape 88"/>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9" name="Shape 89"/>
          <p:cNvSpPr txBox="1"/>
          <p:nvPr>
            <p:ph idx="2" type="body"/>
          </p:nvPr>
        </p:nvSpPr>
        <p:spPr>
          <a:xfrm>
            <a:off x="4939500" y="724075"/>
            <a:ext cx="3837000" cy="3695099"/>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 name="Shape 9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1" name="Shape 91"/>
        <p:cNvGrpSpPr/>
        <p:nvPr/>
      </p:nvGrpSpPr>
      <p:grpSpPr>
        <a:xfrm>
          <a:off x="0" y="0"/>
          <a:ext cx="0" cy="0"/>
          <a:chOff x="0" y="0"/>
          <a:chExt cx="0" cy="0"/>
        </a:xfrm>
      </p:grpSpPr>
      <p:sp>
        <p:nvSpPr>
          <p:cNvPr id="92" name="Shape 9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93" name="Shape 9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4" name="Shape 94"/>
        <p:cNvGrpSpPr/>
        <p:nvPr/>
      </p:nvGrpSpPr>
      <p:grpSpPr>
        <a:xfrm>
          <a:off x="0" y="0"/>
          <a:ext cx="0" cy="0"/>
          <a:chOff x="0" y="0"/>
          <a:chExt cx="0" cy="0"/>
        </a:xfrm>
      </p:grpSpPr>
      <p:sp>
        <p:nvSpPr>
          <p:cNvPr id="95" name="Shape 95"/>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96" name="Shape 96"/>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199" cy="1509599"/>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199"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799"/>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7" name="Shape 5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58" name="Shape 5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 Id="rId4"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4.png"/><Relationship Id="rId4" Type="http://schemas.openxmlformats.org/officeDocument/2006/relationships/image" Target="../media/image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 Id="rId4"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07.png"/><Relationship Id="rId4"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04.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04.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png"/><Relationship Id="rId4"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 Id="rId4"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 Id="rId4"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WNR Cycle 3 Review</a:t>
            </a:r>
          </a:p>
        </p:txBody>
      </p:sp>
      <p:pic>
        <p:nvPicPr>
          <p:cNvPr id="105" name="Shape 105"/>
          <p:cNvPicPr preferRelativeResize="0"/>
          <p:nvPr/>
        </p:nvPicPr>
        <p:blipFill rotWithShape="1">
          <a:blip r:embed="rId3">
            <a:alphaModFix/>
          </a:blip>
          <a:srcRect b="0" l="0" r="0" t="83262"/>
          <a:stretch/>
        </p:blipFill>
        <p:spPr>
          <a:xfrm>
            <a:off x="0" y="3022300"/>
            <a:ext cx="9143999" cy="2121200"/>
          </a:xfrm>
          <a:prstGeom prst="rect">
            <a:avLst/>
          </a:prstGeom>
          <a:noFill/>
          <a:ln>
            <a:noFill/>
          </a:ln>
        </p:spPr>
      </p:pic>
      <p:sp>
        <p:nvSpPr>
          <p:cNvPr id="106" name="Shape 106"/>
          <p:cNvSpPr txBox="1"/>
          <p:nvPr>
            <p:ph idx="1" type="subTitle"/>
          </p:nvPr>
        </p:nvSpPr>
        <p:spPr>
          <a:xfrm>
            <a:off x="510450" y="3182312"/>
            <a:ext cx="8123100" cy="629999"/>
          </a:xfrm>
          <a:prstGeom prst="rect">
            <a:avLst/>
          </a:prstGeom>
        </p:spPr>
        <p:txBody>
          <a:bodyPr anchorCtr="0" anchor="t" bIns="91425" lIns="91425" rIns="91425" tIns="91425">
            <a:noAutofit/>
          </a:bodyPr>
          <a:lstStyle/>
          <a:p>
            <a:pPr lvl="0">
              <a:spcBef>
                <a:spcPts val="0"/>
              </a:spcBef>
              <a:buNone/>
            </a:pPr>
            <a:r>
              <a:rPr lang="en"/>
              <a:t>2/25/2016</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1.3 Continuous Transmission Over Multiple Links</a:t>
            </a:r>
          </a:p>
        </p:txBody>
      </p:sp>
      <p:pic>
        <p:nvPicPr>
          <p:cNvPr id="175" name="Shape 175"/>
          <p:cNvPicPr preferRelativeResize="0"/>
          <p:nvPr/>
        </p:nvPicPr>
        <p:blipFill>
          <a:blip r:embed="rId3">
            <a:alphaModFix/>
          </a:blip>
          <a:stretch>
            <a:fillRect/>
          </a:stretch>
        </p:blipFill>
        <p:spPr>
          <a:xfrm>
            <a:off x="1782921" y="1017725"/>
            <a:ext cx="5578175" cy="3569249"/>
          </a:xfrm>
          <a:prstGeom prst="rect">
            <a:avLst/>
          </a:prstGeom>
          <a:noFill/>
          <a:ln>
            <a:noFill/>
          </a:ln>
        </p:spPr>
      </p:pic>
      <p:pic>
        <p:nvPicPr>
          <p:cNvPr id="176" name="Shape 176"/>
          <p:cNvPicPr preferRelativeResize="0"/>
          <p:nvPr/>
        </p:nvPicPr>
        <p:blipFill>
          <a:blip r:embed="rId4">
            <a:alphaModFix/>
          </a:blip>
          <a:stretch>
            <a:fillRect/>
          </a:stretch>
        </p:blipFill>
        <p:spPr>
          <a:xfrm rot="-21">
            <a:off x="7147249" y="2421575"/>
            <a:ext cx="60274" cy="101675"/>
          </a:xfrm>
          <a:prstGeom prst="rect">
            <a:avLst/>
          </a:prstGeom>
          <a:noFill/>
          <a:ln>
            <a:noFill/>
          </a:ln>
        </p:spPr>
      </p:pic>
      <p:sp>
        <p:nvSpPr>
          <p:cNvPr id="177" name="Shape 177"/>
          <p:cNvSpPr txBox="1"/>
          <p:nvPr/>
        </p:nvSpPr>
        <p:spPr>
          <a:xfrm>
            <a:off x="2360550" y="4676750"/>
            <a:ext cx="4422900" cy="286499"/>
          </a:xfrm>
          <a:prstGeom prst="rect">
            <a:avLst/>
          </a:prstGeom>
          <a:noFill/>
          <a:ln>
            <a:noFill/>
          </a:ln>
        </p:spPr>
        <p:txBody>
          <a:bodyPr anchorCtr="0" anchor="t" bIns="91425" lIns="91425" rIns="91425" tIns="91425">
            <a:noAutofit/>
          </a:bodyPr>
          <a:lstStyle/>
          <a:p>
            <a:pPr lvl="0">
              <a:spcBef>
                <a:spcPts val="0"/>
              </a:spcBef>
              <a:buNone/>
            </a:pPr>
            <a:r>
              <a:rPr lang="en"/>
              <a:t>2 peripherals transmitting to 1 central: conn0 , conn1</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1.4 Characterize Throughput Over Multiple Links</a:t>
            </a:r>
          </a:p>
        </p:txBody>
      </p:sp>
      <p:pic>
        <p:nvPicPr>
          <p:cNvPr id="183" name="Shape 183"/>
          <p:cNvPicPr preferRelativeResize="0"/>
          <p:nvPr/>
        </p:nvPicPr>
        <p:blipFill>
          <a:blip r:embed="rId3">
            <a:alphaModFix/>
          </a:blip>
          <a:stretch>
            <a:fillRect/>
          </a:stretch>
        </p:blipFill>
        <p:spPr>
          <a:xfrm rot="-5400014">
            <a:off x="8503549" y="1394262"/>
            <a:ext cx="89524" cy="151010"/>
          </a:xfrm>
          <a:prstGeom prst="rect">
            <a:avLst/>
          </a:prstGeom>
          <a:noFill/>
          <a:ln>
            <a:noFill/>
          </a:ln>
        </p:spPr>
      </p:pic>
      <p:pic>
        <p:nvPicPr>
          <p:cNvPr id="184" name="Shape 184"/>
          <p:cNvPicPr preferRelativeResize="0"/>
          <p:nvPr/>
        </p:nvPicPr>
        <p:blipFill>
          <a:blip r:embed="rId4">
            <a:alphaModFix/>
          </a:blip>
          <a:stretch>
            <a:fillRect/>
          </a:stretch>
        </p:blipFill>
        <p:spPr>
          <a:xfrm>
            <a:off x="426691" y="990287"/>
            <a:ext cx="8290606" cy="3162924"/>
          </a:xfrm>
          <a:prstGeom prst="rect">
            <a:avLst/>
          </a:prstGeom>
          <a:noFill/>
          <a:ln>
            <a:noFill/>
          </a:ln>
        </p:spPr>
      </p:pic>
      <p:sp>
        <p:nvSpPr>
          <p:cNvPr id="185" name="Shape 185"/>
          <p:cNvSpPr txBox="1"/>
          <p:nvPr/>
        </p:nvSpPr>
        <p:spPr>
          <a:xfrm>
            <a:off x="2360550" y="4552250"/>
            <a:ext cx="4422900" cy="286499"/>
          </a:xfrm>
          <a:prstGeom prst="rect">
            <a:avLst/>
          </a:prstGeom>
          <a:noFill/>
          <a:ln>
            <a:noFill/>
          </a:ln>
        </p:spPr>
        <p:txBody>
          <a:bodyPr anchorCtr="0" anchor="t" bIns="91425" lIns="91425" rIns="91425" tIns="91425">
            <a:noAutofit/>
          </a:bodyPr>
          <a:lstStyle/>
          <a:p>
            <a:pPr lvl="0" rtl="0">
              <a:spcBef>
                <a:spcPts val="0"/>
              </a:spcBef>
              <a:buNone/>
            </a:pPr>
            <a:r>
              <a:rPr lang="en"/>
              <a:t>1 peripheral transmitting to 1 central throughput test</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1.4 Characterize Throughput Over Multiple Links</a:t>
            </a:r>
          </a:p>
        </p:txBody>
      </p:sp>
      <p:pic>
        <p:nvPicPr>
          <p:cNvPr id="191" name="Shape 191"/>
          <p:cNvPicPr preferRelativeResize="0"/>
          <p:nvPr/>
        </p:nvPicPr>
        <p:blipFill>
          <a:blip r:embed="rId3">
            <a:alphaModFix/>
          </a:blip>
          <a:stretch>
            <a:fillRect/>
          </a:stretch>
        </p:blipFill>
        <p:spPr>
          <a:xfrm rot="-5400014">
            <a:off x="8503549" y="1394262"/>
            <a:ext cx="89524" cy="151010"/>
          </a:xfrm>
          <a:prstGeom prst="rect">
            <a:avLst/>
          </a:prstGeom>
          <a:noFill/>
          <a:ln>
            <a:noFill/>
          </a:ln>
        </p:spPr>
      </p:pic>
      <p:pic>
        <p:nvPicPr>
          <p:cNvPr id="192" name="Shape 192"/>
          <p:cNvPicPr preferRelativeResize="0"/>
          <p:nvPr/>
        </p:nvPicPr>
        <p:blipFill>
          <a:blip r:embed="rId4">
            <a:alphaModFix/>
          </a:blip>
          <a:stretch>
            <a:fillRect/>
          </a:stretch>
        </p:blipFill>
        <p:spPr>
          <a:xfrm>
            <a:off x="405537" y="1234013"/>
            <a:ext cx="8332924" cy="3101949"/>
          </a:xfrm>
          <a:prstGeom prst="rect">
            <a:avLst/>
          </a:prstGeom>
          <a:noFill/>
          <a:ln>
            <a:noFill/>
          </a:ln>
        </p:spPr>
      </p:pic>
      <p:sp>
        <p:nvSpPr>
          <p:cNvPr id="193" name="Shape 193"/>
          <p:cNvSpPr txBox="1"/>
          <p:nvPr/>
        </p:nvSpPr>
        <p:spPr>
          <a:xfrm>
            <a:off x="2360550" y="4552250"/>
            <a:ext cx="4422900" cy="286499"/>
          </a:xfrm>
          <a:prstGeom prst="rect">
            <a:avLst/>
          </a:prstGeom>
          <a:noFill/>
          <a:ln>
            <a:noFill/>
          </a:ln>
        </p:spPr>
        <p:txBody>
          <a:bodyPr anchorCtr="0" anchor="t" bIns="91425" lIns="91425" rIns="91425" tIns="91425">
            <a:noAutofit/>
          </a:bodyPr>
          <a:lstStyle/>
          <a:p>
            <a:pPr lvl="0" rtl="0">
              <a:spcBef>
                <a:spcPts val="0"/>
              </a:spcBef>
              <a:buNone/>
            </a:pPr>
            <a:r>
              <a:rPr lang="en"/>
              <a:t>2 peripherals transmitting to 1 central throughput test</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1.4 Characterize Throughput Over Multiple Links</a:t>
            </a:r>
          </a:p>
        </p:txBody>
      </p:sp>
      <p:pic>
        <p:nvPicPr>
          <p:cNvPr id="199" name="Shape 199"/>
          <p:cNvPicPr preferRelativeResize="0"/>
          <p:nvPr/>
        </p:nvPicPr>
        <p:blipFill>
          <a:blip r:embed="rId3">
            <a:alphaModFix/>
          </a:blip>
          <a:stretch>
            <a:fillRect/>
          </a:stretch>
        </p:blipFill>
        <p:spPr>
          <a:xfrm rot="-5400014">
            <a:off x="8503549" y="1394262"/>
            <a:ext cx="89524" cy="151010"/>
          </a:xfrm>
          <a:prstGeom prst="rect">
            <a:avLst/>
          </a:prstGeom>
          <a:noFill/>
          <a:ln>
            <a:noFill/>
          </a:ln>
        </p:spPr>
      </p:pic>
      <p:pic>
        <p:nvPicPr>
          <p:cNvPr id="200" name="Shape 200"/>
          <p:cNvPicPr preferRelativeResize="0"/>
          <p:nvPr/>
        </p:nvPicPr>
        <p:blipFill>
          <a:blip r:embed="rId4">
            <a:alphaModFix/>
          </a:blip>
          <a:stretch>
            <a:fillRect/>
          </a:stretch>
        </p:blipFill>
        <p:spPr>
          <a:xfrm>
            <a:off x="393125" y="1123924"/>
            <a:ext cx="8357725" cy="3210150"/>
          </a:xfrm>
          <a:prstGeom prst="rect">
            <a:avLst/>
          </a:prstGeom>
          <a:noFill/>
          <a:ln>
            <a:noFill/>
          </a:ln>
        </p:spPr>
      </p:pic>
      <p:sp>
        <p:nvSpPr>
          <p:cNvPr id="201" name="Shape 201"/>
          <p:cNvSpPr txBox="1"/>
          <p:nvPr/>
        </p:nvSpPr>
        <p:spPr>
          <a:xfrm>
            <a:off x="2360550" y="4552250"/>
            <a:ext cx="4422900" cy="286499"/>
          </a:xfrm>
          <a:prstGeom prst="rect">
            <a:avLst/>
          </a:prstGeom>
          <a:noFill/>
          <a:ln>
            <a:noFill/>
          </a:ln>
        </p:spPr>
        <p:txBody>
          <a:bodyPr anchorCtr="0" anchor="t" bIns="91425" lIns="91425" rIns="91425" tIns="91425">
            <a:noAutofit/>
          </a:bodyPr>
          <a:lstStyle/>
          <a:p>
            <a:pPr lvl="0" rtl="0">
              <a:spcBef>
                <a:spcPts val="0"/>
              </a:spcBef>
              <a:buNone/>
            </a:pPr>
            <a:r>
              <a:rPr lang="en"/>
              <a:t>3 peripherals transmitting to 1 central throughput test</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1.4 Characterize Throughput Over Multiple Links</a:t>
            </a:r>
          </a:p>
        </p:txBody>
      </p:sp>
      <p:pic>
        <p:nvPicPr>
          <p:cNvPr id="207" name="Shape 207"/>
          <p:cNvPicPr preferRelativeResize="0"/>
          <p:nvPr/>
        </p:nvPicPr>
        <p:blipFill>
          <a:blip r:embed="rId3">
            <a:alphaModFix/>
          </a:blip>
          <a:stretch>
            <a:fillRect/>
          </a:stretch>
        </p:blipFill>
        <p:spPr>
          <a:xfrm rot="-5400014">
            <a:off x="8503549" y="1394262"/>
            <a:ext cx="89524" cy="151010"/>
          </a:xfrm>
          <a:prstGeom prst="rect">
            <a:avLst/>
          </a:prstGeom>
          <a:noFill/>
          <a:ln>
            <a:noFill/>
          </a:ln>
        </p:spPr>
      </p:pic>
      <p:pic>
        <p:nvPicPr>
          <p:cNvPr id="208" name="Shape 208"/>
          <p:cNvPicPr preferRelativeResize="0"/>
          <p:nvPr/>
        </p:nvPicPr>
        <p:blipFill>
          <a:blip r:embed="rId4">
            <a:alphaModFix/>
          </a:blip>
          <a:stretch>
            <a:fillRect/>
          </a:stretch>
        </p:blipFill>
        <p:spPr>
          <a:xfrm>
            <a:off x="633400" y="1141725"/>
            <a:ext cx="7877200" cy="2860049"/>
          </a:xfrm>
          <a:prstGeom prst="rect">
            <a:avLst/>
          </a:prstGeom>
          <a:noFill/>
          <a:ln>
            <a:noFill/>
          </a:ln>
        </p:spPr>
      </p:pic>
      <p:sp>
        <p:nvSpPr>
          <p:cNvPr id="209" name="Shape 209"/>
          <p:cNvSpPr txBox="1"/>
          <p:nvPr/>
        </p:nvSpPr>
        <p:spPr>
          <a:xfrm>
            <a:off x="2360550" y="4552250"/>
            <a:ext cx="4422900" cy="286499"/>
          </a:xfrm>
          <a:prstGeom prst="rect">
            <a:avLst/>
          </a:prstGeom>
          <a:noFill/>
          <a:ln>
            <a:noFill/>
          </a:ln>
        </p:spPr>
        <p:txBody>
          <a:bodyPr anchorCtr="0" anchor="t" bIns="91425" lIns="91425" rIns="91425" tIns="91425">
            <a:noAutofit/>
          </a:bodyPr>
          <a:lstStyle/>
          <a:p>
            <a:pPr lvl="0" rtl="0">
              <a:spcBef>
                <a:spcPts val="0"/>
              </a:spcBef>
              <a:buNone/>
            </a:pPr>
            <a:r>
              <a:rPr lang="en"/>
              <a:t>4 peripherals transmitting to 1 central throughput test</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1.5 Power Feasibility: BLE Transmission - NRF52</a:t>
            </a:r>
          </a:p>
        </p:txBody>
      </p:sp>
      <p:sp>
        <p:nvSpPr>
          <p:cNvPr id="215" name="Shape 21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Spec Sheet Transmit at +0 dBm:</a:t>
            </a:r>
          </a:p>
          <a:p>
            <a:pPr indent="-228600" lvl="1" marL="914400" rtl="0">
              <a:spcBef>
                <a:spcPts val="0"/>
              </a:spcBef>
              <a:buAutoNum type="alphaLcPeriod"/>
            </a:pPr>
            <a:r>
              <a:rPr lang="en"/>
              <a:t>5.5 mA</a:t>
            </a:r>
          </a:p>
          <a:p>
            <a:pPr indent="-228600" lvl="1" marL="914400" rtl="0">
              <a:spcBef>
                <a:spcPts val="0"/>
              </a:spcBef>
              <a:buAutoNum type="alphaLcPeriod"/>
            </a:pPr>
            <a:r>
              <a:rPr lang="en"/>
              <a:t>Power Consumption with 3.3 V power supply: 3.3V * 5.5 mA = </a:t>
            </a:r>
            <a:r>
              <a:rPr b="1" lang="en"/>
              <a:t>18.15 mW</a:t>
            </a:r>
          </a:p>
          <a:p>
            <a:pPr indent="-228600" lvl="1" marL="914400" rtl="0">
              <a:spcBef>
                <a:spcPts val="0"/>
              </a:spcBef>
              <a:buAutoNum type="alphaLcPeriod"/>
            </a:pPr>
            <a:r>
              <a:rPr b="1" lang="en"/>
              <a:t>To run for 24 hours: </a:t>
            </a:r>
            <a:r>
              <a:rPr lang="en"/>
              <a:t>5.5 mA * 24 hours = </a:t>
            </a:r>
            <a:r>
              <a:rPr b="1" lang="en"/>
              <a:t>132 mAh</a:t>
            </a:r>
          </a:p>
          <a:p>
            <a:pPr indent="-228600" lvl="0" marL="457200" rtl="0">
              <a:spcBef>
                <a:spcPts val="0"/>
              </a:spcBef>
              <a:buAutoNum type="arabicPeriod"/>
            </a:pPr>
            <a:r>
              <a:rPr lang="en"/>
              <a:t>Production Board Testing at +0 dBm</a:t>
            </a:r>
          </a:p>
          <a:p>
            <a:pPr indent="-228600" lvl="1" marL="914400" rtl="0">
              <a:spcBef>
                <a:spcPts val="0"/>
              </a:spcBef>
              <a:buAutoNum type="alphaLcPeriod"/>
            </a:pPr>
            <a:r>
              <a:rPr lang="en"/>
              <a:t>Advertising: 0.9 mA</a:t>
            </a:r>
          </a:p>
          <a:p>
            <a:pPr indent="-228600" lvl="1" marL="914400" rtl="0">
              <a:spcBef>
                <a:spcPts val="0"/>
              </a:spcBef>
              <a:buAutoNum type="alphaLcPeriod"/>
            </a:pPr>
            <a:r>
              <a:rPr lang="en"/>
              <a:t>Advertising to TX switch and TX ramp up: 6.85 mA</a:t>
            </a:r>
          </a:p>
          <a:p>
            <a:pPr indent="-228600" lvl="1" marL="914400" rtl="0">
              <a:spcBef>
                <a:spcPts val="0"/>
              </a:spcBef>
              <a:buAutoNum type="alphaLcPeriod"/>
            </a:pPr>
            <a:r>
              <a:rPr lang="en"/>
              <a:t>Steady state 128kbps transmission: 6.0 mA</a:t>
            </a:r>
          </a:p>
          <a:p>
            <a:pPr indent="-228600" lvl="1" marL="914400" rtl="0">
              <a:spcBef>
                <a:spcPts val="0"/>
              </a:spcBef>
              <a:buAutoNum type="alphaLcPeriod"/>
            </a:pPr>
            <a:r>
              <a:rPr lang="en"/>
              <a:t>Average 6.1mA * 24 hours = </a:t>
            </a:r>
            <a:r>
              <a:rPr b="1" lang="en"/>
              <a:t>147 mAh</a:t>
            </a:r>
          </a:p>
          <a:p>
            <a:pPr lvl="0" marR="0" rtl="0" algn="l">
              <a:lnSpc>
                <a:spcPct val="115000"/>
              </a:lnSpc>
              <a:spcBef>
                <a:spcPts val="0"/>
              </a:spcBef>
              <a:spcAft>
                <a:spcPts val="1600"/>
              </a:spcAft>
              <a:buNone/>
            </a:pPr>
            <a:r>
              <a:t/>
            </a:r>
            <a:endParaRPr b="1"/>
          </a:p>
        </p:txBody>
      </p:sp>
      <p:pic>
        <p:nvPicPr>
          <p:cNvPr id="216" name="Shape 216"/>
          <p:cNvPicPr preferRelativeResize="0"/>
          <p:nvPr/>
        </p:nvPicPr>
        <p:blipFill>
          <a:blip r:embed="rId3">
            <a:alphaModFix/>
          </a:blip>
          <a:stretch>
            <a:fillRect/>
          </a:stretch>
        </p:blipFill>
        <p:spPr>
          <a:xfrm>
            <a:off x="5977125" y="692258"/>
            <a:ext cx="46375" cy="78225"/>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599" cy="572699"/>
          </a:xfrm>
          <a:prstGeom prst="rect">
            <a:avLst/>
          </a:prstGeom>
        </p:spPr>
        <p:txBody>
          <a:bodyPr anchorCtr="0" anchor="t" bIns="91425" lIns="91425" rIns="91425" tIns="91425">
            <a:noAutofit/>
          </a:bodyPr>
          <a:lstStyle/>
          <a:p>
            <a:pPr lvl="0">
              <a:lnSpc>
                <a:spcPct val="115000"/>
              </a:lnSpc>
              <a:spcBef>
                <a:spcPts val="0"/>
              </a:spcBef>
              <a:buNone/>
            </a:pPr>
            <a:r>
              <a:rPr lang="en"/>
              <a:t>2. Analog Front-End</a:t>
            </a:r>
          </a:p>
        </p:txBody>
      </p:sp>
      <p:sp>
        <p:nvSpPr>
          <p:cNvPr id="222" name="Shape 22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a:latin typeface="Arial"/>
                <a:ea typeface="Arial"/>
                <a:cs typeface="Arial"/>
                <a:sym typeface="Arial"/>
              </a:rPr>
              <a:t>2.1. Read "fake" data from Intan Chip through SPI and display to confirm the data is actually being received using Nordic nrf52.</a:t>
            </a:r>
          </a:p>
          <a:p>
            <a:pPr lvl="0" marR="0" rtl="0" algn="l">
              <a:lnSpc>
                <a:spcPct val="115000"/>
              </a:lnSpc>
              <a:spcBef>
                <a:spcPts val="0"/>
              </a:spcBef>
              <a:spcAft>
                <a:spcPts val="1600"/>
              </a:spcAft>
              <a:buNone/>
            </a:pPr>
            <a:r>
              <a:rPr lang="en">
                <a:latin typeface="Arial"/>
                <a:ea typeface="Arial"/>
                <a:cs typeface="Arial"/>
                <a:sym typeface="Arial"/>
              </a:rPr>
              <a:t>2.2. Characterize/confirm power consumption of the Intan Chip + accessory devices (i.e. LVDS).</a:t>
            </a:r>
          </a:p>
          <a:p>
            <a:pPr lvl="0">
              <a:spcBef>
                <a:spcPts val="0"/>
              </a:spcBef>
              <a:buNone/>
            </a:pPr>
            <a:r>
              <a:t/>
            </a:r>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599" cy="572699"/>
          </a:xfrm>
          <a:prstGeom prst="rect">
            <a:avLst/>
          </a:prstGeom>
        </p:spPr>
        <p:txBody>
          <a:bodyPr anchorCtr="0" anchor="t" bIns="91425" lIns="91425" rIns="91425" tIns="91425">
            <a:noAutofit/>
          </a:bodyPr>
          <a:lstStyle/>
          <a:p>
            <a:pPr indent="0" lvl="0" marL="0" marR="0" rtl="0" algn="l">
              <a:lnSpc>
                <a:spcPct val="115000"/>
              </a:lnSpc>
              <a:spcBef>
                <a:spcPts val="0"/>
              </a:spcBef>
              <a:spcAft>
                <a:spcPts val="0"/>
              </a:spcAft>
              <a:buNone/>
            </a:pPr>
            <a:r>
              <a:rPr lang="en">
                <a:latin typeface="Proxima Nova"/>
                <a:ea typeface="Proxima Nova"/>
                <a:cs typeface="Proxima Nova"/>
                <a:sym typeface="Proxima Nova"/>
              </a:rPr>
              <a:t>2.1 Data Conversion</a:t>
            </a:r>
          </a:p>
        </p:txBody>
      </p:sp>
      <p:sp>
        <p:nvSpPr>
          <p:cNvPr id="228" name="Shape 22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Tested with 10Hz sine signal</a:t>
            </a:r>
          </a:p>
          <a:p>
            <a:pPr lvl="0" rtl="0">
              <a:spcBef>
                <a:spcPts val="0"/>
              </a:spcBef>
              <a:buNone/>
            </a:pPr>
            <a:r>
              <a:rPr lang="en"/>
              <a:t>Vpp = 600mVpp/100 = 6mVpp</a:t>
            </a:r>
          </a:p>
        </p:txBody>
      </p:sp>
      <p:pic>
        <p:nvPicPr>
          <p:cNvPr id="229" name="Shape 229"/>
          <p:cNvPicPr preferRelativeResize="0"/>
          <p:nvPr/>
        </p:nvPicPr>
        <p:blipFill>
          <a:blip r:embed="rId3">
            <a:alphaModFix/>
          </a:blip>
          <a:stretch>
            <a:fillRect/>
          </a:stretch>
        </p:blipFill>
        <p:spPr>
          <a:xfrm>
            <a:off x="4299975" y="1217750"/>
            <a:ext cx="4358300" cy="3652799"/>
          </a:xfrm>
          <a:prstGeom prst="rect">
            <a:avLst/>
          </a:prstGeom>
          <a:noFill/>
          <a:ln>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2400"/>
              <a:t>2.2 Power Feasibility: AFE - Intan RHD2000 (Calculated)</a:t>
            </a:r>
          </a:p>
        </p:txBody>
      </p:sp>
      <p:sp>
        <p:nvSpPr>
          <p:cNvPr id="235" name="Shape 23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Amplifier Current:</a:t>
            </a:r>
          </a:p>
          <a:p>
            <a:pPr indent="-228600" lvl="1" marL="914400" rtl="0">
              <a:spcBef>
                <a:spcPts val="0"/>
              </a:spcBef>
              <a:buAutoNum type="alphaLcPeriod"/>
            </a:pPr>
            <a:r>
              <a:rPr lang="en"/>
              <a:t>200 uA + 16 * 1* 7.6 uA/Khz/channel = 321.6 uA</a:t>
            </a:r>
          </a:p>
          <a:p>
            <a:pPr indent="-228600" lvl="0" marL="457200" rtl="0">
              <a:spcBef>
                <a:spcPts val="0"/>
              </a:spcBef>
              <a:buAutoNum type="arabicPeriod"/>
            </a:pPr>
            <a:r>
              <a:rPr lang="en"/>
              <a:t>ADC Current:</a:t>
            </a:r>
          </a:p>
          <a:p>
            <a:pPr indent="-228600" lvl="1" marL="914400" rtl="0">
              <a:spcBef>
                <a:spcPts val="0"/>
              </a:spcBef>
              <a:buAutoNum type="alphaLcPeriod"/>
            </a:pPr>
            <a:r>
              <a:rPr lang="en"/>
              <a:t>510 uA + 16 * 1 * 2.14 uA/kHz/channel = 544.24 uA</a:t>
            </a:r>
          </a:p>
          <a:p>
            <a:pPr indent="-228600" lvl="0" marL="457200" rtl="0">
              <a:spcBef>
                <a:spcPts val="0"/>
              </a:spcBef>
              <a:buAutoNum type="arabicPeriod"/>
            </a:pPr>
            <a:r>
              <a:rPr lang="en"/>
              <a:t>Supply Voltage and Auxiliary Inputs:</a:t>
            </a:r>
          </a:p>
          <a:p>
            <a:pPr indent="-228600" lvl="1" marL="914400" rtl="0">
              <a:spcBef>
                <a:spcPts val="0"/>
              </a:spcBef>
              <a:buAutoNum type="alphaLcPeriod"/>
            </a:pPr>
            <a:r>
              <a:rPr lang="en"/>
              <a:t>40 uA</a:t>
            </a:r>
          </a:p>
          <a:p>
            <a:pPr indent="-228600" lvl="0" marL="457200" rtl="0">
              <a:spcBef>
                <a:spcPts val="0"/>
              </a:spcBef>
              <a:buAutoNum type="arabicPeriod"/>
            </a:pPr>
            <a:r>
              <a:rPr lang="en"/>
              <a:t>Total Power Consumption with 3.3V Supply</a:t>
            </a:r>
          </a:p>
          <a:p>
            <a:pPr indent="-228600" lvl="1" marL="914400" rtl="0">
              <a:spcBef>
                <a:spcPts val="0"/>
              </a:spcBef>
              <a:buAutoNum type="alphaLcPeriod"/>
            </a:pPr>
            <a:r>
              <a:rPr lang="en"/>
              <a:t> (321.6 + 544.24 + 40) uA = 905.84 uA</a:t>
            </a:r>
          </a:p>
          <a:p>
            <a:pPr indent="-228600" lvl="1" marL="914400" rtl="0">
              <a:spcBef>
                <a:spcPts val="0"/>
              </a:spcBef>
              <a:buAutoNum type="alphaLcPeriod"/>
            </a:pPr>
            <a:r>
              <a:rPr lang="en"/>
              <a:t>3.3 * 905.84 uA = </a:t>
            </a:r>
            <a:r>
              <a:rPr b="1" lang="en"/>
              <a:t>2.99 mW</a:t>
            </a:r>
          </a:p>
          <a:p>
            <a:pPr indent="-355600" lvl="1" marL="914400" rtl="0">
              <a:spcBef>
                <a:spcPts val="0"/>
              </a:spcBef>
              <a:buSzPct val="100000"/>
              <a:buAutoNum type="alphaLcPeriod"/>
            </a:pPr>
            <a:r>
              <a:rPr b="1" lang="en" sz="2000">
                <a:highlight>
                  <a:srgbClr val="FFFF00"/>
                </a:highlight>
              </a:rPr>
              <a:t>To run for 24 hours: </a:t>
            </a:r>
            <a:r>
              <a:rPr lang="en" sz="2000">
                <a:highlight>
                  <a:srgbClr val="FFFF00"/>
                </a:highlight>
              </a:rPr>
              <a:t>905.84 uA * 24 hours = </a:t>
            </a:r>
            <a:r>
              <a:rPr b="1" lang="en" sz="2000">
                <a:highlight>
                  <a:srgbClr val="FFFF00"/>
                </a:highlight>
              </a:rPr>
              <a:t>21.74 mAh</a:t>
            </a:r>
          </a:p>
        </p:txBody>
      </p:sp>
      <p:pic>
        <p:nvPicPr>
          <p:cNvPr id="236" name="Shape 236"/>
          <p:cNvPicPr preferRelativeResize="0"/>
          <p:nvPr/>
        </p:nvPicPr>
        <p:blipFill>
          <a:blip r:embed="rId3">
            <a:alphaModFix/>
          </a:blip>
          <a:stretch>
            <a:fillRect/>
          </a:stretch>
        </p:blipFill>
        <p:spPr>
          <a:xfrm>
            <a:off x="2252425" y="729050"/>
            <a:ext cx="32749" cy="110975"/>
          </a:xfrm>
          <a:prstGeom prst="rect">
            <a:avLst/>
          </a:prstGeom>
          <a:noFill/>
          <a:ln>
            <a:noFill/>
          </a:ln>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sz="2400"/>
              <a:t>2.2 Power Feasibility: AFE - Intan RHD2000 (Observed)</a:t>
            </a:r>
          </a:p>
        </p:txBody>
      </p:sp>
      <p:sp>
        <p:nvSpPr>
          <p:cNvPr id="242" name="Shape 242"/>
          <p:cNvSpPr txBox="1"/>
          <p:nvPr>
            <p:ph idx="1" type="body"/>
          </p:nvPr>
        </p:nvSpPr>
        <p:spPr>
          <a:xfrm>
            <a:off x="311700" y="1152475"/>
            <a:ext cx="4177200" cy="34164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Arial"/>
              <a:buAutoNum type="arabicPeriod"/>
            </a:pPr>
            <a:r>
              <a:rPr lang="en"/>
              <a:t>Observed </a:t>
            </a:r>
            <a:r>
              <a:rPr b="1" lang="en"/>
              <a:t>21mA</a:t>
            </a:r>
          </a:p>
          <a:p>
            <a:pPr indent="-228600" lvl="0" marL="457200" rtl="0">
              <a:spcBef>
                <a:spcPts val="0"/>
              </a:spcBef>
              <a:buAutoNum type="arabicPeriod"/>
            </a:pPr>
            <a:r>
              <a:rPr lang="en"/>
              <a:t>Total Power Consumption with 3.3V Supply</a:t>
            </a:r>
          </a:p>
          <a:p>
            <a:pPr indent="-228600" lvl="1" marL="914400" rtl="0">
              <a:spcBef>
                <a:spcPts val="0"/>
              </a:spcBef>
              <a:buAutoNum type="alphaLcPeriod"/>
            </a:pPr>
            <a:r>
              <a:rPr b="1" lang="en"/>
              <a:t>To run for 24 hours:</a:t>
            </a:r>
            <a:r>
              <a:rPr lang="en"/>
              <a:t> 21mAh * 24 hours = </a:t>
            </a:r>
            <a:r>
              <a:rPr b="1" lang="en"/>
              <a:t>504 mAh</a:t>
            </a:r>
          </a:p>
          <a:p>
            <a:pPr indent="-228600" lvl="0" marL="457200" rtl="0">
              <a:spcBef>
                <a:spcPts val="0"/>
              </a:spcBef>
              <a:buAutoNum type="arabicPeriod"/>
            </a:pPr>
            <a:r>
              <a:rPr lang="en"/>
              <a:t>However prototype is interfacing with an LVDS chip</a:t>
            </a:r>
          </a:p>
          <a:p>
            <a:pPr indent="-228600" lvl="1" marL="914400" rtl="0">
              <a:spcBef>
                <a:spcPts val="0"/>
              </a:spcBef>
              <a:buAutoNum type="alphaLcPeriod"/>
            </a:pPr>
            <a:r>
              <a:rPr lang="en"/>
              <a:t>25 mA max supply current draw</a:t>
            </a:r>
          </a:p>
          <a:p>
            <a:pPr indent="-228600" lvl="1" marL="914400" rtl="0">
              <a:spcBef>
                <a:spcPts val="0"/>
              </a:spcBef>
              <a:buAutoNum type="alphaLcPeriod"/>
            </a:pPr>
            <a:r>
              <a:rPr lang="en"/>
              <a:t>Accounts for the additional 20mA draw</a:t>
            </a:r>
          </a:p>
        </p:txBody>
      </p:sp>
      <p:pic>
        <p:nvPicPr>
          <p:cNvPr id="243" name="Shape 243"/>
          <p:cNvPicPr preferRelativeResize="0"/>
          <p:nvPr/>
        </p:nvPicPr>
        <p:blipFill>
          <a:blip r:embed="rId3">
            <a:alphaModFix/>
          </a:blip>
          <a:stretch>
            <a:fillRect/>
          </a:stretch>
        </p:blipFill>
        <p:spPr>
          <a:xfrm>
            <a:off x="4422550" y="1316375"/>
            <a:ext cx="4555200" cy="3416400"/>
          </a:xfrm>
          <a:prstGeom prst="rect">
            <a:avLst/>
          </a:prstGeom>
          <a:noFill/>
          <a:ln>
            <a:noFill/>
          </a:ln>
        </p:spPr>
      </p:pic>
      <p:pic>
        <p:nvPicPr>
          <p:cNvPr id="244" name="Shape 244"/>
          <p:cNvPicPr preferRelativeResize="0"/>
          <p:nvPr/>
        </p:nvPicPr>
        <p:blipFill>
          <a:blip r:embed="rId4">
            <a:alphaModFix/>
          </a:blip>
          <a:stretch>
            <a:fillRect/>
          </a:stretch>
        </p:blipFill>
        <p:spPr>
          <a:xfrm rot="2977326">
            <a:off x="7693976" y="1935484"/>
            <a:ext cx="21197" cy="109132"/>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Motivation &amp; Scope</a:t>
            </a:r>
          </a:p>
        </p:txBody>
      </p:sp>
      <p:sp>
        <p:nvSpPr>
          <p:cNvPr id="112" name="Shape 112"/>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gn="just">
              <a:spcBef>
                <a:spcPts val="0"/>
              </a:spcBef>
              <a:spcAft>
                <a:spcPts val="0"/>
              </a:spcAft>
              <a:buNone/>
            </a:pPr>
            <a:r>
              <a:rPr lang="en" sz="1200">
                <a:solidFill>
                  <a:srgbClr val="000000"/>
                </a:solidFill>
              </a:rPr>
              <a:t>Patients with severe epilepsy untreatable by medicine or therapy have to undergo invasive epilepsy surgery, to localize the source of the epileptic brain activity through intracranial EEG with a resolution greater than what is provided by scalp EEG.</a:t>
            </a: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rPr lang="en" sz="1200">
                <a:solidFill>
                  <a:srgbClr val="000000"/>
                </a:solidFill>
              </a:rPr>
              <a:t>Such data collecting procedures are invasive, expensive, and time-consuming. The current standard is to use a bedside rolling station with a monitor and computer racks that have wires connecting the electrocochleography system directly to the patient’s brain. This confines them to their hospital beds for days on end with barely any interaction or motion, severely limiting their quality of life. </a:t>
            </a:r>
          </a:p>
          <a:p>
            <a:pPr lvl="0" rtl="0">
              <a:spcBef>
                <a:spcPts val="0"/>
              </a:spcBef>
              <a:spcAft>
                <a:spcPts val="0"/>
              </a:spcAft>
              <a:buNone/>
            </a:pPr>
            <a:r>
              <a:t/>
            </a:r>
            <a:endParaRPr sz="1200">
              <a:solidFill>
                <a:srgbClr val="000000"/>
              </a:solidFill>
            </a:endParaRPr>
          </a:p>
          <a:p>
            <a:pPr lvl="0" rtl="0">
              <a:spcBef>
                <a:spcPts val="0"/>
              </a:spcBef>
              <a:spcAft>
                <a:spcPts val="0"/>
              </a:spcAft>
              <a:buNone/>
            </a:pPr>
            <a:r>
              <a:rPr lang="en" sz="1200">
                <a:solidFill>
                  <a:srgbClr val="000000"/>
                </a:solidFill>
              </a:rPr>
              <a:t>WNR is producing a new ECoG (a.k.a. Intracranial EEG) electrode that incorporates wireless connectivity via Bluetooth Low Energy between each individual intracranial electrode probe and a central recording terminal.  Each electrode will be attached to a low-power analog to digital unit that will read and transmit neural data to a bluetooth microprocessor to transmit wirelessly in real-time to a receiver.  An array of up to 16 wireless electrodes should be able to transmit simultaneously to a single recording receiver.  From the receiver, medical professionals can access the data in real-time and analyze the captured data to best treat the patient. Our embedded system seeks to untether the patients and give them their mobility and their life back.</a:t>
            </a:r>
          </a:p>
          <a:p>
            <a:pPr lvl="0" rtl="0">
              <a:spcBef>
                <a:spcPts val="0"/>
              </a:spcBef>
              <a:buNone/>
            </a:pPr>
            <a:r>
              <a:t/>
            </a:r>
            <a:endParaRPr sz="1200"/>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2.2 Power Characteristics of Intan and LVDS</a:t>
            </a:r>
          </a:p>
        </p:txBody>
      </p:sp>
      <p:sp>
        <p:nvSpPr>
          <p:cNvPr id="250" name="Shape 250"/>
          <p:cNvSpPr txBox="1"/>
          <p:nvPr>
            <p:ph idx="1" type="body"/>
          </p:nvPr>
        </p:nvSpPr>
        <p:spPr>
          <a:xfrm>
            <a:off x="79950" y="1723125"/>
            <a:ext cx="8984099" cy="620399"/>
          </a:xfrm>
          <a:prstGeom prst="rect">
            <a:avLst/>
          </a:prstGeom>
        </p:spPr>
        <p:txBody>
          <a:bodyPr anchorCtr="0" anchor="t" bIns="91425" lIns="91425" rIns="91425" tIns="91425">
            <a:noAutofit/>
          </a:bodyPr>
          <a:lstStyle/>
          <a:p>
            <a:pPr lvl="0">
              <a:spcBef>
                <a:spcPts val="0"/>
              </a:spcBef>
              <a:buNone/>
            </a:pPr>
            <a:r>
              <a:rPr lang="en"/>
              <a:t>21mA (total) - 1mA (ADC) - 5.7 mA (Intan LVDS mode) = 14.3mA (TI LVDS converter) </a:t>
            </a:r>
          </a:p>
        </p:txBody>
      </p:sp>
      <p:pic>
        <p:nvPicPr>
          <p:cNvPr id="251" name="Shape 251"/>
          <p:cNvPicPr preferRelativeResize="0"/>
          <p:nvPr/>
        </p:nvPicPr>
        <p:blipFill>
          <a:blip r:embed="rId3">
            <a:alphaModFix/>
          </a:blip>
          <a:stretch>
            <a:fillRect/>
          </a:stretch>
        </p:blipFill>
        <p:spPr>
          <a:xfrm>
            <a:off x="1068850" y="3919350"/>
            <a:ext cx="6985399" cy="1174549"/>
          </a:xfrm>
          <a:prstGeom prst="rect">
            <a:avLst/>
          </a:prstGeom>
          <a:noFill/>
          <a:ln cap="flat" cmpd="sng" w="28575">
            <a:solidFill>
              <a:schemeClr val="dk2"/>
            </a:solidFill>
            <a:prstDash val="solid"/>
            <a:round/>
            <a:headEnd len="med" w="med" type="none"/>
            <a:tailEnd len="med" w="med" type="none"/>
          </a:ln>
        </p:spPr>
      </p:pic>
      <p:pic>
        <p:nvPicPr>
          <p:cNvPr id="252" name="Shape 252"/>
          <p:cNvPicPr preferRelativeResize="0"/>
          <p:nvPr/>
        </p:nvPicPr>
        <p:blipFill>
          <a:blip r:embed="rId4">
            <a:alphaModFix/>
          </a:blip>
          <a:stretch>
            <a:fillRect/>
          </a:stretch>
        </p:blipFill>
        <p:spPr>
          <a:xfrm>
            <a:off x="2491277" y="2547912"/>
            <a:ext cx="4161447" cy="1205125"/>
          </a:xfrm>
          <a:prstGeom prst="rect">
            <a:avLst/>
          </a:prstGeom>
          <a:noFill/>
          <a:ln cap="flat" cmpd="sng" w="28575">
            <a:solidFill>
              <a:schemeClr val="dk2"/>
            </a:solidFill>
            <a:prstDash val="solid"/>
            <a:round/>
            <a:headEnd len="med" w="med" type="none"/>
            <a:tailEnd len="med" w="med" type="none"/>
          </a:ln>
        </p:spPr>
      </p:pic>
      <p:cxnSp>
        <p:nvCxnSpPr>
          <p:cNvPr id="253" name="Shape 253"/>
          <p:cNvCxnSpPr/>
          <p:nvPr/>
        </p:nvCxnSpPr>
        <p:spPr>
          <a:xfrm>
            <a:off x="1433400" y="2381625"/>
            <a:ext cx="6312299" cy="0"/>
          </a:xfrm>
          <a:prstGeom prst="straightConnector1">
            <a:avLst/>
          </a:prstGeom>
          <a:noFill/>
          <a:ln cap="flat" cmpd="sng" w="9525">
            <a:solidFill>
              <a:schemeClr val="dk2"/>
            </a:solidFill>
            <a:prstDash val="solid"/>
            <a:round/>
            <a:headEnd len="lg" w="lg" type="none"/>
            <a:tailEnd len="lg" w="lg" type="none"/>
          </a:ln>
        </p:spPr>
      </p:cxnSp>
      <p:sp>
        <p:nvSpPr>
          <p:cNvPr id="254" name="Shape 254"/>
          <p:cNvSpPr txBox="1"/>
          <p:nvPr/>
        </p:nvSpPr>
        <p:spPr>
          <a:xfrm>
            <a:off x="1730475" y="2971687"/>
            <a:ext cx="760800" cy="357599"/>
          </a:xfrm>
          <a:prstGeom prst="rect">
            <a:avLst/>
          </a:prstGeom>
          <a:noFill/>
          <a:ln>
            <a:noFill/>
          </a:ln>
        </p:spPr>
        <p:txBody>
          <a:bodyPr anchorCtr="0" anchor="t" bIns="91425" lIns="91425" rIns="91425" tIns="91425">
            <a:noAutofit/>
          </a:bodyPr>
          <a:lstStyle/>
          <a:p>
            <a:pPr lvl="0">
              <a:spcBef>
                <a:spcPts val="0"/>
              </a:spcBef>
              <a:buNone/>
            </a:pPr>
            <a:r>
              <a:rPr lang="en"/>
              <a:t>Intan</a:t>
            </a:r>
          </a:p>
        </p:txBody>
      </p:sp>
      <p:sp>
        <p:nvSpPr>
          <p:cNvPr id="255" name="Shape 255"/>
          <p:cNvSpPr txBox="1"/>
          <p:nvPr/>
        </p:nvSpPr>
        <p:spPr>
          <a:xfrm>
            <a:off x="311700" y="4222925"/>
            <a:ext cx="654299" cy="456599"/>
          </a:xfrm>
          <a:prstGeom prst="rect">
            <a:avLst/>
          </a:prstGeom>
          <a:noFill/>
          <a:ln>
            <a:noFill/>
          </a:ln>
        </p:spPr>
        <p:txBody>
          <a:bodyPr anchorCtr="0" anchor="t" bIns="91425" lIns="91425" rIns="91425" tIns="91425">
            <a:noAutofit/>
          </a:bodyPr>
          <a:lstStyle/>
          <a:p>
            <a:pPr lvl="0">
              <a:spcBef>
                <a:spcPts val="0"/>
              </a:spcBef>
              <a:buNone/>
            </a:pPr>
            <a:r>
              <a:rPr lang="en"/>
              <a:t>TI LVDS</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Bonus: Total System Power Consumption</a:t>
            </a:r>
          </a:p>
        </p:txBody>
      </p:sp>
      <p:sp>
        <p:nvSpPr>
          <p:cNvPr id="261" name="Shape 26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Total available power: 310 mAh @ 2.9V</a:t>
            </a:r>
          </a:p>
          <a:p>
            <a:pPr indent="-342900" lvl="1" marL="914400" rtl="0">
              <a:spcBef>
                <a:spcPts val="0"/>
              </a:spcBef>
              <a:buSzPct val="100000"/>
              <a:buAutoNum type="alphaLcPeriod"/>
            </a:pPr>
            <a:r>
              <a:rPr lang="en" sz="1800"/>
              <a:t>Assuming 90% charge transfer efficiency: 279 mAh</a:t>
            </a:r>
          </a:p>
          <a:p>
            <a:pPr indent="-381000" lvl="0" marL="457200" rtl="0">
              <a:spcBef>
                <a:spcPts val="0"/>
              </a:spcBef>
              <a:buSzPct val="100000"/>
              <a:buAutoNum type="arabicPeriod"/>
            </a:pPr>
            <a:r>
              <a:rPr lang="en" sz="2400"/>
              <a:t>Total Power Consumption 24 hours: 169 mAh @ 3.3V</a:t>
            </a:r>
          </a:p>
          <a:p>
            <a:pPr indent="-381000" lvl="1" marL="914400" rtl="0">
              <a:spcBef>
                <a:spcPts val="0"/>
              </a:spcBef>
              <a:buSzPct val="100000"/>
              <a:buAutoNum type="alphaLcPeriod"/>
            </a:pPr>
            <a:r>
              <a:rPr lang="en" sz="2400"/>
              <a:t>149 mAh @ 2.9V</a:t>
            </a:r>
          </a:p>
          <a:p>
            <a:pPr indent="-381000" lvl="0" marL="457200" rtl="0">
              <a:spcBef>
                <a:spcPts val="0"/>
              </a:spcBef>
              <a:buSzPct val="100000"/>
              <a:buAutoNum type="arabicPeriod"/>
            </a:pPr>
            <a:r>
              <a:rPr lang="en" sz="2400"/>
              <a:t>Intan RHD2132</a:t>
            </a:r>
          </a:p>
          <a:p>
            <a:pPr indent="-381000" lvl="1" marL="914400" rtl="0">
              <a:spcBef>
                <a:spcPts val="0"/>
              </a:spcBef>
              <a:buSzPct val="100000"/>
              <a:buAutoNum type="alphaLcPeriod"/>
            </a:pPr>
            <a:r>
              <a:rPr lang="en" sz="2400"/>
              <a:t>22 mAh for 24 hours without LVDS</a:t>
            </a:r>
          </a:p>
          <a:p>
            <a:pPr indent="-381000" lvl="1" marL="914400" rtl="0">
              <a:spcBef>
                <a:spcPts val="0"/>
              </a:spcBef>
              <a:buSzPct val="100000"/>
              <a:buAutoNum type="alphaLcPeriod"/>
            </a:pPr>
            <a:r>
              <a:rPr lang="en" sz="2400"/>
              <a:t>504 mAh for 24 hours with LVDS</a:t>
            </a:r>
          </a:p>
          <a:p>
            <a:pPr indent="-381000" lvl="0" marL="457200" rtl="0">
              <a:spcBef>
                <a:spcPts val="0"/>
              </a:spcBef>
              <a:buSzPct val="100000"/>
              <a:buAutoNum type="arabicPeriod"/>
            </a:pPr>
            <a:r>
              <a:rPr lang="en" sz="2400"/>
              <a:t>Nordic NRF 52</a:t>
            </a:r>
          </a:p>
          <a:p>
            <a:pPr indent="-381000" lvl="1" marL="914400" rtl="0">
              <a:spcBef>
                <a:spcPts val="0"/>
              </a:spcBef>
              <a:buSzPct val="100000"/>
              <a:buAutoNum type="alphaLcPeriod"/>
            </a:pPr>
            <a:r>
              <a:rPr lang="en" sz="2400"/>
              <a:t>147 mAh for 24 hours</a:t>
            </a:r>
          </a:p>
          <a:p>
            <a:pPr lvl="0">
              <a:spcBef>
                <a:spcPts val="0"/>
              </a:spcBef>
              <a:buNone/>
            </a:pPr>
            <a:r>
              <a:t/>
            </a:r>
            <a:endParaRPr sz="2400"/>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2.</a:t>
            </a:r>
            <a:r>
              <a:rPr lang="en" sz="1800"/>
              <a:t>extra</a:t>
            </a:r>
            <a:r>
              <a:rPr lang="en"/>
              <a:t> PERFBOARD</a:t>
            </a:r>
          </a:p>
        </p:txBody>
      </p:sp>
      <p:sp>
        <p:nvSpPr>
          <p:cNvPr id="267" name="Shape 267"/>
          <p:cNvSpPr txBox="1"/>
          <p:nvPr>
            <p:ph idx="1" type="body"/>
          </p:nvPr>
        </p:nvSpPr>
        <p:spPr>
          <a:xfrm>
            <a:off x="729725" y="1087787"/>
            <a:ext cx="2886900" cy="3416400"/>
          </a:xfrm>
          <a:prstGeom prst="rect">
            <a:avLst/>
          </a:prstGeom>
        </p:spPr>
        <p:txBody>
          <a:bodyPr anchorCtr="0" anchor="t" bIns="91425" lIns="91425" rIns="91425" tIns="91425">
            <a:noAutofit/>
          </a:bodyPr>
          <a:lstStyle/>
          <a:p>
            <a:pPr lvl="0" rtl="0">
              <a:spcBef>
                <a:spcPts val="0"/>
              </a:spcBef>
              <a:buNone/>
            </a:pPr>
            <a:r>
              <a:rPr lang="en"/>
              <a:t>Minimize error </a:t>
            </a:r>
          </a:p>
          <a:p>
            <a:pPr lvl="0">
              <a:spcBef>
                <a:spcPts val="0"/>
              </a:spcBef>
              <a:buNone/>
            </a:pPr>
            <a:r>
              <a:rPr lang="en"/>
              <a:t>Eliminate long jumper </a:t>
            </a:r>
          </a:p>
        </p:txBody>
      </p:sp>
      <p:pic>
        <p:nvPicPr>
          <p:cNvPr id="268" name="Shape 268"/>
          <p:cNvPicPr preferRelativeResize="0"/>
          <p:nvPr/>
        </p:nvPicPr>
        <p:blipFill>
          <a:blip r:embed="rId3">
            <a:alphaModFix/>
          </a:blip>
          <a:stretch>
            <a:fillRect/>
          </a:stretch>
        </p:blipFill>
        <p:spPr>
          <a:xfrm>
            <a:off x="3926150" y="1087800"/>
            <a:ext cx="4747599" cy="3560699"/>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45025"/>
            <a:ext cx="8520599" cy="572699"/>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lang="en">
                <a:latin typeface="Arial"/>
                <a:ea typeface="Arial"/>
                <a:cs typeface="Arial"/>
                <a:sym typeface="Arial"/>
              </a:rPr>
              <a:t>3. Compression and Data Analysis</a:t>
            </a:r>
          </a:p>
        </p:txBody>
      </p:sp>
      <p:sp>
        <p:nvSpPr>
          <p:cNvPr id="274" name="Shape 2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0" lvl="0" marL="0" marR="0" rtl="0" algn="l">
              <a:lnSpc>
                <a:spcPct val="115000"/>
              </a:lnSpc>
              <a:spcBef>
                <a:spcPts val="0"/>
              </a:spcBef>
              <a:spcAft>
                <a:spcPts val="1600"/>
              </a:spcAft>
              <a:buNone/>
            </a:pPr>
            <a:r>
              <a:rPr lang="en">
                <a:latin typeface="Arial"/>
                <a:ea typeface="Arial"/>
                <a:cs typeface="Arial"/>
                <a:sym typeface="Arial"/>
              </a:rPr>
              <a:t>3.1 Implement a compression algorithm (like LZO) on Nordic nrf52.</a:t>
            </a:r>
          </a:p>
          <a:p>
            <a:pPr indent="0" lvl="0" marL="0" marR="0" rtl="0" algn="l">
              <a:lnSpc>
                <a:spcPct val="115000"/>
              </a:lnSpc>
              <a:spcBef>
                <a:spcPts val="0"/>
              </a:spcBef>
              <a:spcAft>
                <a:spcPts val="1600"/>
              </a:spcAft>
              <a:buNone/>
            </a:pPr>
            <a:r>
              <a:rPr lang="en">
                <a:latin typeface="Arial"/>
                <a:ea typeface="Arial"/>
                <a:cs typeface="Arial"/>
                <a:sym typeface="Arial"/>
              </a:rPr>
              <a:t>3.2 Achieve at least 20% compression on raw data.</a:t>
            </a:r>
          </a:p>
          <a:p>
            <a:pPr lvl="0">
              <a:spcBef>
                <a:spcPts val="0"/>
              </a:spcBef>
              <a:buNone/>
            </a:pPr>
            <a:r>
              <a:t/>
            </a:r>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t/>
            </a:r>
            <a:endParaRPr/>
          </a:p>
        </p:txBody>
      </p:sp>
      <p:sp>
        <p:nvSpPr>
          <p:cNvPr id="280" name="Shape 28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281" name="Shape 281"/>
          <p:cNvPicPr preferRelativeResize="0"/>
          <p:nvPr/>
        </p:nvPicPr>
        <p:blipFill>
          <a:blip r:embed="rId3">
            <a:alphaModFix/>
          </a:blip>
          <a:stretch>
            <a:fillRect/>
          </a:stretch>
        </p:blipFill>
        <p:spPr>
          <a:xfrm>
            <a:off x="0" y="0"/>
            <a:ext cx="2982900" cy="2237175"/>
          </a:xfrm>
          <a:prstGeom prst="rect">
            <a:avLst/>
          </a:prstGeom>
          <a:noFill/>
          <a:ln>
            <a:noFill/>
          </a:ln>
        </p:spPr>
      </p:pic>
      <p:pic>
        <p:nvPicPr>
          <p:cNvPr id="282" name="Shape 282"/>
          <p:cNvPicPr preferRelativeResize="0"/>
          <p:nvPr/>
        </p:nvPicPr>
        <p:blipFill>
          <a:blip r:embed="rId4">
            <a:alphaModFix/>
          </a:blip>
          <a:stretch>
            <a:fillRect/>
          </a:stretch>
        </p:blipFill>
        <p:spPr>
          <a:xfrm>
            <a:off x="2982900" y="0"/>
            <a:ext cx="2982900" cy="2237175"/>
          </a:xfrm>
          <a:prstGeom prst="rect">
            <a:avLst/>
          </a:prstGeom>
          <a:noFill/>
          <a:ln>
            <a:noFill/>
          </a:ln>
        </p:spPr>
      </p:pic>
      <p:pic>
        <p:nvPicPr>
          <p:cNvPr id="283" name="Shape 283"/>
          <p:cNvPicPr preferRelativeResize="0"/>
          <p:nvPr/>
        </p:nvPicPr>
        <p:blipFill>
          <a:blip r:embed="rId5">
            <a:alphaModFix/>
          </a:blip>
          <a:stretch>
            <a:fillRect/>
          </a:stretch>
        </p:blipFill>
        <p:spPr>
          <a:xfrm>
            <a:off x="5965807" y="0"/>
            <a:ext cx="2982893" cy="2237175"/>
          </a:xfrm>
          <a:prstGeom prst="rect">
            <a:avLst/>
          </a:prstGeom>
          <a:noFill/>
          <a:ln>
            <a:noFill/>
          </a:ln>
        </p:spPr>
      </p:pic>
      <p:pic>
        <p:nvPicPr>
          <p:cNvPr id="284" name="Shape 284"/>
          <p:cNvPicPr preferRelativeResize="0"/>
          <p:nvPr/>
        </p:nvPicPr>
        <p:blipFill>
          <a:blip r:embed="rId6">
            <a:alphaModFix/>
          </a:blip>
          <a:stretch>
            <a:fillRect/>
          </a:stretch>
        </p:blipFill>
        <p:spPr>
          <a:xfrm>
            <a:off x="311700" y="2565475"/>
            <a:ext cx="2671199" cy="2003399"/>
          </a:xfrm>
          <a:prstGeom prst="rect">
            <a:avLst/>
          </a:prstGeom>
          <a:noFill/>
          <a:ln>
            <a:noFill/>
          </a:ln>
        </p:spPr>
      </p:pic>
      <p:pic>
        <p:nvPicPr>
          <p:cNvPr id="285" name="Shape 285"/>
          <p:cNvPicPr preferRelativeResize="0"/>
          <p:nvPr/>
        </p:nvPicPr>
        <p:blipFill>
          <a:blip r:embed="rId7">
            <a:alphaModFix/>
          </a:blip>
          <a:stretch>
            <a:fillRect/>
          </a:stretch>
        </p:blipFill>
        <p:spPr>
          <a:xfrm>
            <a:off x="2982900" y="2448587"/>
            <a:ext cx="2982900" cy="2237181"/>
          </a:xfrm>
          <a:prstGeom prst="rect">
            <a:avLst/>
          </a:prstGeom>
          <a:noFill/>
          <a:ln>
            <a:noFill/>
          </a:ln>
        </p:spPr>
      </p:pic>
      <p:pic>
        <p:nvPicPr>
          <p:cNvPr id="286" name="Shape 286"/>
          <p:cNvPicPr preferRelativeResize="0"/>
          <p:nvPr/>
        </p:nvPicPr>
        <p:blipFill>
          <a:blip r:embed="rId8">
            <a:alphaModFix/>
          </a:blip>
          <a:stretch>
            <a:fillRect/>
          </a:stretch>
        </p:blipFill>
        <p:spPr>
          <a:xfrm>
            <a:off x="5965800" y="2401312"/>
            <a:ext cx="3108926" cy="2331700"/>
          </a:xfrm>
          <a:prstGeom prst="rect">
            <a:avLst/>
          </a:prstGeom>
          <a:noFill/>
          <a:ln>
            <a:noFill/>
          </a:ln>
        </p:spPr>
      </p:pic>
      <p:pic>
        <p:nvPicPr>
          <p:cNvPr id="287" name="Shape 287"/>
          <p:cNvPicPr preferRelativeResize="0"/>
          <p:nvPr/>
        </p:nvPicPr>
        <p:blipFill>
          <a:blip r:embed="rId9">
            <a:alphaModFix/>
          </a:blip>
          <a:stretch>
            <a:fillRect/>
          </a:stretch>
        </p:blipFill>
        <p:spPr>
          <a:xfrm rot="-3956296">
            <a:off x="5185742" y="3850389"/>
            <a:ext cx="69413" cy="117187"/>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Heatshrink Compression Results on PC (H 8,4)</a:t>
            </a:r>
          </a:p>
          <a:p>
            <a:pPr lvl="0">
              <a:spcBef>
                <a:spcPts val="0"/>
              </a:spcBef>
              <a:buNone/>
            </a:pPr>
            <a:r>
              <a:t/>
            </a:r>
            <a:endParaRPr/>
          </a:p>
        </p:txBody>
      </p:sp>
      <p:sp>
        <p:nvSpPr>
          <p:cNvPr id="293" name="Shape 293"/>
          <p:cNvSpPr txBox="1"/>
          <p:nvPr>
            <p:ph idx="1" type="body"/>
          </p:nvPr>
        </p:nvSpPr>
        <p:spPr>
          <a:xfrm>
            <a:off x="311700" y="1152475"/>
            <a:ext cx="4522200" cy="3416400"/>
          </a:xfrm>
          <a:prstGeom prst="rect">
            <a:avLst/>
          </a:prstGeom>
        </p:spPr>
        <p:txBody>
          <a:bodyPr anchorCtr="0" anchor="t" bIns="91425" lIns="91425" rIns="91425" tIns="91425">
            <a:noAutofit/>
          </a:bodyPr>
          <a:lstStyle/>
          <a:p>
            <a:pPr lvl="0" rtl="0">
              <a:spcBef>
                <a:spcPts val="0"/>
              </a:spcBef>
              <a:buNone/>
            </a:pPr>
            <a:r>
              <a:rPr lang="en"/>
              <a:t>H(8,4) = </a:t>
            </a:r>
          </a:p>
          <a:p>
            <a:pPr indent="457200" lvl="0" rtl="0">
              <a:spcBef>
                <a:spcPts val="0"/>
              </a:spcBef>
              <a:buNone/>
            </a:pPr>
            <a:r>
              <a:rPr lang="en"/>
              <a:t>Windows size 2^8, </a:t>
            </a:r>
          </a:p>
          <a:p>
            <a:pPr indent="457200" lvl="0" rtl="0">
              <a:spcBef>
                <a:spcPts val="0"/>
              </a:spcBef>
              <a:buNone/>
            </a:pPr>
            <a:r>
              <a:rPr lang="en"/>
              <a:t>Reference 2^4  (length of pattern)</a:t>
            </a:r>
          </a:p>
          <a:p>
            <a:pPr indent="0" lvl="0" marL="0">
              <a:spcBef>
                <a:spcPts val="0"/>
              </a:spcBef>
              <a:buNone/>
            </a:pPr>
            <a:r>
              <a:rPr lang="en"/>
              <a:t>Dynamic window size and reference length changing is not practical on nRF52. Use static compression with fixed setup instead.</a:t>
            </a:r>
          </a:p>
        </p:txBody>
      </p:sp>
      <p:pic>
        <p:nvPicPr>
          <p:cNvPr id="294" name="Shape 294"/>
          <p:cNvPicPr preferRelativeResize="0"/>
          <p:nvPr/>
        </p:nvPicPr>
        <p:blipFill>
          <a:blip r:embed="rId3">
            <a:alphaModFix/>
          </a:blip>
          <a:stretch>
            <a:fillRect/>
          </a:stretch>
        </p:blipFill>
        <p:spPr>
          <a:xfrm>
            <a:off x="4908376" y="819800"/>
            <a:ext cx="3720724" cy="4512473"/>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Heatshrink Compression Results on Nordic (H 8,4)</a:t>
            </a:r>
          </a:p>
        </p:txBody>
      </p:sp>
      <p:sp>
        <p:nvSpPr>
          <p:cNvPr id="300" name="Shape 30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01" name="Shape 301"/>
          <p:cNvPicPr preferRelativeResize="0"/>
          <p:nvPr/>
        </p:nvPicPr>
        <p:blipFill>
          <a:blip r:embed="rId3">
            <a:alphaModFix/>
          </a:blip>
          <a:stretch>
            <a:fillRect/>
          </a:stretch>
        </p:blipFill>
        <p:spPr>
          <a:xfrm>
            <a:off x="1794676" y="1152475"/>
            <a:ext cx="5554649" cy="3779799"/>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2048 Bytes, window size = 2^10, reference length = 3</a:t>
            </a:r>
          </a:p>
        </p:txBody>
      </p:sp>
      <p:sp>
        <p:nvSpPr>
          <p:cNvPr id="307" name="Shape 30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t/>
            </a:r>
            <a:endParaRPr/>
          </a:p>
        </p:txBody>
      </p:sp>
      <p:pic>
        <p:nvPicPr>
          <p:cNvPr id="308" name="Shape 308"/>
          <p:cNvPicPr preferRelativeResize="0"/>
          <p:nvPr/>
        </p:nvPicPr>
        <p:blipFill>
          <a:blip r:embed="rId3">
            <a:alphaModFix/>
          </a:blip>
          <a:stretch>
            <a:fillRect/>
          </a:stretch>
        </p:blipFill>
        <p:spPr>
          <a:xfrm>
            <a:off x="311700" y="1152475"/>
            <a:ext cx="4514850" cy="2476500"/>
          </a:xfrm>
          <a:prstGeom prst="rect">
            <a:avLst/>
          </a:prstGeom>
          <a:noFill/>
          <a:ln>
            <a:noFill/>
          </a:ln>
        </p:spPr>
      </p:pic>
      <p:pic>
        <p:nvPicPr>
          <p:cNvPr id="309" name="Shape 309"/>
          <p:cNvPicPr preferRelativeResize="0"/>
          <p:nvPr/>
        </p:nvPicPr>
        <p:blipFill>
          <a:blip r:embed="rId4">
            <a:alphaModFix/>
          </a:blip>
          <a:stretch>
            <a:fillRect/>
          </a:stretch>
        </p:blipFill>
        <p:spPr>
          <a:xfrm>
            <a:off x="4463775" y="1633250"/>
            <a:ext cx="49150" cy="82925"/>
          </a:xfrm>
          <a:prstGeom prst="rect">
            <a:avLst/>
          </a:prstGeom>
          <a:noFill/>
          <a:ln>
            <a:noFill/>
          </a:ln>
        </p:spPr>
      </p:pic>
      <p:pic>
        <p:nvPicPr>
          <p:cNvPr id="310" name="Shape 310"/>
          <p:cNvPicPr preferRelativeResize="0"/>
          <p:nvPr/>
        </p:nvPicPr>
        <p:blipFill>
          <a:blip r:embed="rId5">
            <a:alphaModFix/>
          </a:blip>
          <a:stretch>
            <a:fillRect/>
          </a:stretch>
        </p:blipFill>
        <p:spPr>
          <a:xfrm>
            <a:off x="4512924" y="1152475"/>
            <a:ext cx="4643737" cy="3045975"/>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Memory Allocation</a:t>
            </a:r>
          </a:p>
        </p:txBody>
      </p:sp>
      <p:sp>
        <p:nvSpPr>
          <p:cNvPr id="316" name="Shape 316"/>
          <p:cNvSpPr txBox="1"/>
          <p:nvPr>
            <p:ph idx="1" type="body"/>
          </p:nvPr>
        </p:nvSpPr>
        <p:spPr>
          <a:xfrm>
            <a:off x="2816450" y="1158525"/>
            <a:ext cx="6015900" cy="3410400"/>
          </a:xfrm>
          <a:prstGeom prst="rect">
            <a:avLst/>
          </a:prstGeom>
        </p:spPr>
        <p:txBody>
          <a:bodyPr anchorCtr="0" anchor="t" bIns="91425" lIns="91425" rIns="91425" tIns="91425">
            <a:noAutofit/>
          </a:bodyPr>
          <a:lstStyle/>
          <a:p>
            <a:pPr lvl="0" rtl="0">
              <a:spcBef>
                <a:spcPts val="0"/>
              </a:spcBef>
              <a:buNone/>
            </a:pPr>
            <a:r>
              <a:rPr lang="en"/>
              <a:t>RAM = RW (Data differ from 0) + ZI (Zero Initialized)</a:t>
            </a:r>
          </a:p>
          <a:p>
            <a:pPr lvl="0" rtl="0">
              <a:spcBef>
                <a:spcPts val="0"/>
              </a:spcBef>
              <a:buNone/>
            </a:pPr>
            <a:r>
              <a:rPr lang="en"/>
              <a:t>Flash = Code + RO (Read Only) + RW</a:t>
            </a:r>
          </a:p>
          <a:p>
            <a:pPr lvl="0" rtl="0">
              <a:spcBef>
                <a:spcPts val="0"/>
              </a:spcBef>
              <a:buNone/>
            </a:pPr>
            <a:r>
              <a:rPr lang="en"/>
              <a:t>On nRF52-s132, RAM = 64kB, Flash = 512kB</a:t>
            </a:r>
          </a:p>
          <a:p>
            <a:pPr lvl="0" rtl="0">
              <a:spcBef>
                <a:spcPts val="0"/>
              </a:spcBef>
              <a:buNone/>
            </a:pPr>
            <a:r>
              <a:rPr lang="en"/>
              <a:t>Use Const type qualifier to store data in Flash.</a:t>
            </a:r>
          </a:p>
          <a:p>
            <a:pPr lvl="0" rtl="0">
              <a:spcBef>
                <a:spcPts val="0"/>
              </a:spcBef>
              <a:buNone/>
            </a:pPr>
            <a:r>
              <a:rPr lang="en"/>
              <a:t>Static will take up both RAM and Flash.</a:t>
            </a:r>
          </a:p>
          <a:p>
            <a:pPr lvl="0" rtl="0">
              <a:spcBef>
                <a:spcPts val="0"/>
              </a:spcBef>
              <a:buNone/>
            </a:pPr>
            <a:r>
              <a:rPr lang="en"/>
              <a:t>Use MicroLib for compilation to save 28kB.</a:t>
            </a:r>
          </a:p>
          <a:p>
            <a:pPr lvl="0">
              <a:spcBef>
                <a:spcPts val="0"/>
              </a:spcBef>
              <a:buNone/>
            </a:pPr>
            <a:r>
              <a:rPr lang="en"/>
              <a:t>	</a:t>
            </a:r>
          </a:p>
        </p:txBody>
      </p:sp>
      <p:sp>
        <p:nvSpPr>
          <p:cNvPr id="317" name="Shape 317"/>
          <p:cNvSpPr/>
          <p:nvPr/>
        </p:nvSpPr>
        <p:spPr>
          <a:xfrm>
            <a:off x="639200" y="1248425"/>
            <a:ext cx="1787699" cy="32558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8" name="Shape 318"/>
          <p:cNvCxnSpPr/>
          <p:nvPr/>
        </p:nvCxnSpPr>
        <p:spPr>
          <a:xfrm>
            <a:off x="669150" y="1548050"/>
            <a:ext cx="1787699" cy="0"/>
          </a:xfrm>
          <a:prstGeom prst="straightConnector1">
            <a:avLst/>
          </a:prstGeom>
          <a:noFill/>
          <a:ln cap="flat" cmpd="sng" w="9525">
            <a:solidFill>
              <a:schemeClr val="dk2"/>
            </a:solidFill>
            <a:prstDash val="solid"/>
            <a:round/>
            <a:headEnd len="lg" w="lg" type="none"/>
            <a:tailEnd len="lg" w="lg" type="none"/>
          </a:ln>
        </p:spPr>
      </p:cxnSp>
      <p:cxnSp>
        <p:nvCxnSpPr>
          <p:cNvPr id="319" name="Shape 319"/>
          <p:cNvCxnSpPr/>
          <p:nvPr/>
        </p:nvCxnSpPr>
        <p:spPr>
          <a:xfrm>
            <a:off x="639200" y="1837675"/>
            <a:ext cx="1817699" cy="9899"/>
          </a:xfrm>
          <a:prstGeom prst="straightConnector1">
            <a:avLst/>
          </a:prstGeom>
          <a:noFill/>
          <a:ln cap="flat" cmpd="sng" w="9525">
            <a:solidFill>
              <a:schemeClr val="dk2"/>
            </a:solidFill>
            <a:prstDash val="solid"/>
            <a:round/>
            <a:headEnd len="lg" w="lg" type="none"/>
            <a:tailEnd len="lg" w="lg" type="none"/>
          </a:ln>
        </p:spPr>
      </p:cxnSp>
      <p:cxnSp>
        <p:nvCxnSpPr>
          <p:cNvPr id="320" name="Shape 320"/>
          <p:cNvCxnSpPr/>
          <p:nvPr/>
        </p:nvCxnSpPr>
        <p:spPr>
          <a:xfrm flipH="1" rot="10800000">
            <a:off x="649175" y="2117400"/>
            <a:ext cx="1797600" cy="9899"/>
          </a:xfrm>
          <a:prstGeom prst="straightConnector1">
            <a:avLst/>
          </a:prstGeom>
          <a:noFill/>
          <a:ln cap="flat" cmpd="sng" w="9525">
            <a:solidFill>
              <a:schemeClr val="dk2"/>
            </a:solidFill>
            <a:prstDash val="solid"/>
            <a:round/>
            <a:headEnd len="lg" w="lg" type="none"/>
            <a:tailEnd len="lg" w="lg" type="none"/>
          </a:ln>
        </p:spPr>
      </p:cxnSp>
      <p:cxnSp>
        <p:nvCxnSpPr>
          <p:cNvPr id="321" name="Shape 321"/>
          <p:cNvCxnSpPr>
            <a:stCxn id="317" idx="1"/>
          </p:cNvCxnSpPr>
          <p:nvPr/>
        </p:nvCxnSpPr>
        <p:spPr>
          <a:xfrm>
            <a:off x="639200" y="2876374"/>
            <a:ext cx="1787700" cy="0"/>
          </a:xfrm>
          <a:prstGeom prst="straightConnector1">
            <a:avLst/>
          </a:prstGeom>
          <a:noFill/>
          <a:ln cap="flat" cmpd="sng" w="9525">
            <a:solidFill>
              <a:schemeClr val="dk2"/>
            </a:solidFill>
            <a:prstDash val="solid"/>
            <a:round/>
            <a:headEnd len="lg" w="lg" type="none"/>
            <a:tailEnd len="lg" w="lg" type="none"/>
          </a:ln>
        </p:spPr>
      </p:cxnSp>
      <p:cxnSp>
        <p:nvCxnSpPr>
          <p:cNvPr id="322" name="Shape 322"/>
          <p:cNvCxnSpPr/>
          <p:nvPr/>
        </p:nvCxnSpPr>
        <p:spPr>
          <a:xfrm>
            <a:off x="639200" y="3475600"/>
            <a:ext cx="1797600" cy="9899"/>
          </a:xfrm>
          <a:prstGeom prst="straightConnector1">
            <a:avLst/>
          </a:prstGeom>
          <a:noFill/>
          <a:ln cap="flat" cmpd="sng" w="9525">
            <a:solidFill>
              <a:schemeClr val="dk2"/>
            </a:solidFill>
            <a:prstDash val="solid"/>
            <a:round/>
            <a:headEnd len="lg" w="lg" type="none"/>
            <a:tailEnd len="lg" w="lg" type="none"/>
          </a:ln>
        </p:spPr>
      </p:cxnSp>
      <p:cxnSp>
        <p:nvCxnSpPr>
          <p:cNvPr id="323" name="Shape 323"/>
          <p:cNvCxnSpPr/>
          <p:nvPr/>
        </p:nvCxnSpPr>
        <p:spPr>
          <a:xfrm>
            <a:off x="649175" y="3785225"/>
            <a:ext cx="1797600" cy="9899"/>
          </a:xfrm>
          <a:prstGeom prst="straightConnector1">
            <a:avLst/>
          </a:prstGeom>
          <a:noFill/>
          <a:ln cap="flat" cmpd="sng" w="9525">
            <a:solidFill>
              <a:schemeClr val="dk2"/>
            </a:solidFill>
            <a:prstDash val="solid"/>
            <a:round/>
            <a:headEnd len="lg" w="lg" type="none"/>
            <a:tailEnd len="lg" w="lg" type="none"/>
          </a:ln>
        </p:spPr>
      </p:cxnSp>
      <p:cxnSp>
        <p:nvCxnSpPr>
          <p:cNvPr id="324" name="Shape 324"/>
          <p:cNvCxnSpPr/>
          <p:nvPr/>
        </p:nvCxnSpPr>
        <p:spPr>
          <a:xfrm>
            <a:off x="639200" y="4044900"/>
            <a:ext cx="1797600" cy="20099"/>
          </a:xfrm>
          <a:prstGeom prst="straightConnector1">
            <a:avLst/>
          </a:prstGeom>
          <a:noFill/>
          <a:ln cap="flat" cmpd="sng" w="9525">
            <a:solidFill>
              <a:schemeClr val="dk2"/>
            </a:solidFill>
            <a:prstDash val="solid"/>
            <a:round/>
            <a:headEnd len="lg" w="lg" type="none"/>
            <a:tailEnd len="lg" w="lg" type="none"/>
          </a:ln>
        </p:spPr>
      </p:cxnSp>
      <p:sp>
        <p:nvSpPr>
          <p:cNvPr id="325" name="Shape 325"/>
          <p:cNvSpPr txBox="1"/>
          <p:nvPr/>
        </p:nvSpPr>
        <p:spPr>
          <a:xfrm>
            <a:off x="1188500" y="1248425"/>
            <a:ext cx="1238400" cy="249299"/>
          </a:xfrm>
          <a:prstGeom prst="rect">
            <a:avLst/>
          </a:prstGeom>
          <a:noFill/>
          <a:ln>
            <a:noFill/>
          </a:ln>
        </p:spPr>
        <p:txBody>
          <a:bodyPr anchorCtr="0" anchor="t" bIns="91425" lIns="91425" rIns="91425" tIns="91425">
            <a:noAutofit/>
          </a:bodyPr>
          <a:lstStyle/>
          <a:p>
            <a:pPr lvl="0">
              <a:spcBef>
                <a:spcPts val="0"/>
              </a:spcBef>
              <a:buNone/>
            </a:pPr>
            <a:r>
              <a:rPr lang="en"/>
              <a:t>0x 00</a:t>
            </a:r>
          </a:p>
        </p:txBody>
      </p:sp>
      <p:sp>
        <p:nvSpPr>
          <p:cNvPr id="326" name="Shape 326"/>
          <p:cNvSpPr txBox="1"/>
          <p:nvPr/>
        </p:nvSpPr>
        <p:spPr>
          <a:xfrm>
            <a:off x="1258400" y="1557900"/>
            <a:ext cx="758999" cy="219600"/>
          </a:xfrm>
          <a:prstGeom prst="rect">
            <a:avLst/>
          </a:prstGeom>
          <a:noFill/>
          <a:ln>
            <a:noFill/>
          </a:ln>
        </p:spPr>
        <p:txBody>
          <a:bodyPr anchorCtr="0" anchor="t" bIns="91425" lIns="91425" rIns="91425" tIns="91425">
            <a:noAutofit/>
          </a:bodyPr>
          <a:lstStyle/>
          <a:p>
            <a:pPr lvl="0">
              <a:spcBef>
                <a:spcPts val="0"/>
              </a:spcBef>
              <a:buNone/>
            </a:pPr>
            <a:r>
              <a:rPr lang="en"/>
              <a:t>….</a:t>
            </a:r>
          </a:p>
        </p:txBody>
      </p:sp>
      <p:sp>
        <p:nvSpPr>
          <p:cNvPr id="327" name="Shape 327"/>
          <p:cNvSpPr txBox="1"/>
          <p:nvPr/>
        </p:nvSpPr>
        <p:spPr>
          <a:xfrm>
            <a:off x="1118550" y="1837637"/>
            <a:ext cx="888899" cy="219600"/>
          </a:xfrm>
          <a:prstGeom prst="rect">
            <a:avLst/>
          </a:prstGeom>
          <a:noFill/>
          <a:ln>
            <a:noFill/>
          </a:ln>
        </p:spPr>
        <p:txBody>
          <a:bodyPr anchorCtr="0" anchor="t" bIns="91425" lIns="91425" rIns="91425" tIns="91425">
            <a:noAutofit/>
          </a:bodyPr>
          <a:lstStyle/>
          <a:p>
            <a:pPr lvl="0">
              <a:spcBef>
                <a:spcPts val="0"/>
              </a:spcBef>
              <a:buNone/>
            </a:pPr>
            <a:r>
              <a:rPr lang="en"/>
              <a:t>0x4000</a:t>
            </a:r>
          </a:p>
        </p:txBody>
      </p:sp>
      <p:sp>
        <p:nvSpPr>
          <p:cNvPr id="328" name="Shape 328"/>
          <p:cNvSpPr txBox="1"/>
          <p:nvPr/>
        </p:nvSpPr>
        <p:spPr>
          <a:xfrm>
            <a:off x="908950" y="2966250"/>
            <a:ext cx="1238400" cy="394500"/>
          </a:xfrm>
          <a:prstGeom prst="rect">
            <a:avLst/>
          </a:prstGeom>
          <a:noFill/>
          <a:ln>
            <a:noFill/>
          </a:ln>
        </p:spPr>
        <p:txBody>
          <a:bodyPr anchorCtr="0" anchor="t" bIns="91425" lIns="91425" rIns="91425" tIns="91425">
            <a:noAutofit/>
          </a:bodyPr>
          <a:lstStyle/>
          <a:p>
            <a:pPr lvl="0">
              <a:spcBef>
                <a:spcPts val="0"/>
              </a:spcBef>
              <a:buNone/>
            </a:pPr>
            <a:r>
              <a:rPr lang="en"/>
              <a:t>0x20008000</a:t>
            </a:r>
          </a:p>
        </p:txBody>
      </p:sp>
      <p:sp>
        <p:nvSpPr>
          <p:cNvPr id="329" name="Shape 329"/>
          <p:cNvSpPr txBox="1"/>
          <p:nvPr/>
        </p:nvSpPr>
        <p:spPr>
          <a:xfrm>
            <a:off x="1258400" y="3525550"/>
            <a:ext cx="758999" cy="219600"/>
          </a:xfrm>
          <a:prstGeom prst="rect">
            <a:avLst/>
          </a:prstGeom>
          <a:noFill/>
          <a:ln>
            <a:noFill/>
          </a:ln>
        </p:spPr>
        <p:txBody>
          <a:bodyPr anchorCtr="0" anchor="t" bIns="91425" lIns="91425" rIns="91425" tIns="91425">
            <a:noAutofit/>
          </a:bodyPr>
          <a:lstStyle/>
          <a:p>
            <a:pPr lvl="0" rtl="0">
              <a:spcBef>
                <a:spcPts val="0"/>
              </a:spcBef>
              <a:buNone/>
            </a:pPr>
            <a:r>
              <a:rPr lang="en"/>
              <a:t>….</a:t>
            </a:r>
          </a:p>
        </p:txBody>
      </p:sp>
      <p:sp>
        <p:nvSpPr>
          <p:cNvPr id="330" name="Shape 330"/>
          <p:cNvSpPr txBox="1"/>
          <p:nvPr/>
        </p:nvSpPr>
        <p:spPr>
          <a:xfrm>
            <a:off x="908950" y="3770375"/>
            <a:ext cx="1458299" cy="249299"/>
          </a:xfrm>
          <a:prstGeom prst="rect">
            <a:avLst/>
          </a:prstGeom>
          <a:noFill/>
          <a:ln>
            <a:noFill/>
          </a:ln>
        </p:spPr>
        <p:txBody>
          <a:bodyPr anchorCtr="0" anchor="t" bIns="91425" lIns="91425" rIns="91425" tIns="91425">
            <a:noAutofit/>
          </a:bodyPr>
          <a:lstStyle/>
          <a:p>
            <a:pPr lvl="0">
              <a:spcBef>
                <a:spcPts val="0"/>
              </a:spcBef>
              <a:buNone/>
            </a:pPr>
            <a:r>
              <a:rPr lang="en"/>
              <a:t>0x202C0000</a:t>
            </a: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nvSpPr>
        <p:spPr>
          <a:xfrm>
            <a:off x="388050" y="996750"/>
            <a:ext cx="8886900" cy="3149999"/>
          </a:xfrm>
          <a:prstGeom prst="rect">
            <a:avLst/>
          </a:prstGeom>
          <a:noFill/>
          <a:ln>
            <a:noFill/>
          </a:ln>
        </p:spPr>
        <p:txBody>
          <a:bodyPr anchorCtr="0" anchor="t" bIns="91425" lIns="91425" rIns="91425" tIns="91425">
            <a:noAutofit/>
          </a:bodyPr>
          <a:lstStyle/>
          <a:p>
            <a:pPr lvl="0" rtl="0">
              <a:spcBef>
                <a:spcPts val="0"/>
              </a:spcBef>
              <a:buNone/>
            </a:pPr>
            <a:r>
              <a:rPr lang="en" sz="7200"/>
              <a:t>“Sleep is a poor substitute for coffee.”</a:t>
            </a:r>
          </a:p>
          <a:p>
            <a:pPr lvl="0" rtl="0">
              <a:spcBef>
                <a:spcPts val="0"/>
              </a:spcBef>
              <a:buNone/>
            </a:pPr>
            <a:r>
              <a:t/>
            </a:r>
            <a:endParaRPr sz="7200"/>
          </a:p>
          <a:p>
            <a:pPr indent="457200" lvl="0" marL="1828800" algn="ctr">
              <a:spcBef>
                <a:spcPts val="0"/>
              </a:spcBef>
              <a:buNone/>
            </a:pPr>
            <a:r>
              <a:rPr lang="en" sz="4800"/>
              <a:t>-- Abraham Lincoln</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Customer Needs </a:t>
            </a:r>
          </a:p>
        </p:txBody>
      </p:sp>
      <p:sp>
        <p:nvSpPr>
          <p:cNvPr id="118" name="Shape 118"/>
          <p:cNvSpPr txBox="1"/>
          <p:nvPr>
            <p:ph idx="1" type="body"/>
          </p:nvPr>
        </p:nvSpPr>
        <p:spPr>
          <a:xfrm>
            <a:off x="311700" y="1152475"/>
            <a:ext cx="8520599" cy="3774300"/>
          </a:xfrm>
          <a:prstGeom prst="rect">
            <a:avLst/>
          </a:prstGeom>
        </p:spPr>
        <p:txBody>
          <a:bodyPr anchorCtr="0" anchor="t" bIns="91425" lIns="91425" rIns="91425" tIns="91425">
            <a:noAutofit/>
          </a:bodyPr>
          <a:lstStyle/>
          <a:p>
            <a:pPr indent="-228600" lvl="0" marL="457200" rtl="0">
              <a:spcBef>
                <a:spcPts val="0"/>
              </a:spcBef>
              <a:buAutoNum type="arabicPeriod"/>
            </a:pPr>
            <a:r>
              <a:rPr lang="en"/>
              <a:t>Safety &amp; Regulations</a:t>
            </a:r>
          </a:p>
          <a:p>
            <a:pPr indent="-228600" lvl="1" marL="914400" rtl="0">
              <a:lnSpc>
                <a:spcPct val="100000"/>
              </a:lnSpc>
              <a:spcBef>
                <a:spcPts val="0"/>
              </a:spcBef>
              <a:spcAft>
                <a:spcPts val="0"/>
              </a:spcAft>
              <a:buAutoNum type="alphaLcPeriod"/>
            </a:pPr>
            <a:r>
              <a:rPr lang="en"/>
              <a:t>FDA Medical Device &amp; HIPPA Data Privacy Requirements</a:t>
            </a:r>
          </a:p>
          <a:p>
            <a:pPr indent="-228600" lvl="1" marL="914400" rtl="0">
              <a:lnSpc>
                <a:spcPct val="100000"/>
              </a:lnSpc>
              <a:spcBef>
                <a:spcPts val="0"/>
              </a:spcBef>
              <a:spcAft>
                <a:spcPts val="0"/>
              </a:spcAft>
              <a:buAutoNum type="alphaLcPeriod"/>
            </a:pPr>
            <a:r>
              <a:rPr lang="en"/>
              <a:t>Do not heat up the surrounding skin by a change of more than 2℃/3.6℉</a:t>
            </a:r>
          </a:p>
          <a:p>
            <a:pPr indent="-228600" lvl="1" marL="914400" rtl="0">
              <a:lnSpc>
                <a:spcPct val="100000"/>
              </a:lnSpc>
              <a:spcBef>
                <a:spcPts val="0"/>
              </a:spcBef>
              <a:spcAft>
                <a:spcPts val="0"/>
              </a:spcAft>
              <a:buAutoNum type="alphaLcPeriod"/>
            </a:pPr>
            <a:r>
              <a:rPr lang="en"/>
              <a:t>No leakage current from device into brain</a:t>
            </a:r>
          </a:p>
          <a:p>
            <a:pPr indent="0" lvl="0" marL="457200" rtl="0">
              <a:lnSpc>
                <a:spcPct val="100000"/>
              </a:lnSpc>
              <a:spcBef>
                <a:spcPts val="0"/>
              </a:spcBef>
              <a:spcAft>
                <a:spcPts val="0"/>
              </a:spcAft>
              <a:buNone/>
            </a:pPr>
            <a:r>
              <a:t/>
            </a:r>
            <a:endParaRPr/>
          </a:p>
          <a:p>
            <a:pPr indent="-228600" lvl="0" marL="457200" rtl="0">
              <a:spcBef>
                <a:spcPts val="0"/>
              </a:spcBef>
              <a:buAutoNum type="arabicPeriod"/>
            </a:pPr>
            <a:r>
              <a:rPr lang="en"/>
              <a:t> Real-time, accurate, and comprehensive data collection</a:t>
            </a:r>
          </a:p>
          <a:p>
            <a:pPr indent="-228600" lvl="1" marL="914400" rtl="0">
              <a:lnSpc>
                <a:spcPct val="100000"/>
              </a:lnSpc>
              <a:spcBef>
                <a:spcPts val="0"/>
              </a:spcBef>
              <a:spcAft>
                <a:spcPts val="0"/>
              </a:spcAft>
              <a:buAutoNum type="alphaLcPeriod"/>
            </a:pPr>
            <a:r>
              <a:rPr lang="en"/>
              <a:t>Wireless Data link with adequate bandwidth and throughput sending to an external device</a:t>
            </a:r>
          </a:p>
          <a:p>
            <a:pPr indent="-228600" lvl="1" marL="914400" rtl="0">
              <a:lnSpc>
                <a:spcPct val="100000"/>
              </a:lnSpc>
              <a:spcBef>
                <a:spcPts val="0"/>
              </a:spcBef>
              <a:spcAft>
                <a:spcPts val="0"/>
              </a:spcAft>
              <a:buAutoNum type="alphaLcPeriod"/>
            </a:pPr>
            <a:r>
              <a:rPr lang="en"/>
              <a:t>Sample and send data from all 16 electrodes on 16 probes with sufficient bit resolution</a:t>
            </a:r>
          </a:p>
          <a:p>
            <a:pPr indent="-228600" lvl="1" marL="914400" rtl="0">
              <a:lnSpc>
                <a:spcPct val="100000"/>
              </a:lnSpc>
              <a:spcBef>
                <a:spcPts val="0"/>
              </a:spcBef>
              <a:spcAft>
                <a:spcPts val="0"/>
              </a:spcAft>
              <a:buAutoNum type="alphaLcPeriod"/>
            </a:pPr>
            <a:r>
              <a:rPr lang="en"/>
              <a:t>Encrypt and decrypt data with no loss in resolution</a:t>
            </a:r>
          </a:p>
          <a:p>
            <a:pPr indent="0" lvl="0" marL="457200" rtl="0">
              <a:lnSpc>
                <a:spcPct val="100000"/>
              </a:lnSpc>
              <a:spcBef>
                <a:spcPts val="0"/>
              </a:spcBef>
              <a:spcAft>
                <a:spcPts val="0"/>
              </a:spcAft>
              <a:buNone/>
            </a:pPr>
            <a:r>
              <a:t/>
            </a:r>
            <a:endParaRPr/>
          </a:p>
          <a:p>
            <a:pPr indent="-228600" lvl="0" marL="457200" rtl="0">
              <a:lnSpc>
                <a:spcPct val="100000"/>
              </a:lnSpc>
              <a:spcBef>
                <a:spcPts val="0"/>
              </a:spcBef>
              <a:spcAft>
                <a:spcPts val="0"/>
              </a:spcAft>
              <a:buAutoNum type="arabicPeriod"/>
            </a:pPr>
            <a:r>
              <a:rPr lang="en"/>
              <a:t>Convenience, portability, and long-lasting</a:t>
            </a:r>
          </a:p>
          <a:p>
            <a:pPr indent="-228600" lvl="1" marL="914400" rtl="0">
              <a:spcBef>
                <a:spcPts val="0"/>
              </a:spcBef>
              <a:buAutoNum type="alphaLcPeriod"/>
            </a:pPr>
            <a:r>
              <a:rPr lang="en"/>
              <a:t>Independent usability of each probe without the need to physically network probes in a grid</a:t>
            </a:r>
          </a:p>
          <a:p>
            <a:pPr indent="-228600" lvl="1" marL="914400" rtl="0">
              <a:spcBef>
                <a:spcPts val="0"/>
              </a:spcBef>
              <a:buAutoNum type="alphaLcPeriod"/>
            </a:pPr>
            <a:r>
              <a:rPr lang="en"/>
              <a:t>Compact and lightweight form factor that does not interfere with other probes</a:t>
            </a:r>
          </a:p>
          <a:p>
            <a:pPr indent="-228600" lvl="1" marL="914400" rtl="0">
              <a:spcBef>
                <a:spcPts val="0"/>
              </a:spcBef>
              <a:buAutoNum type="alphaLcPeriod"/>
            </a:pPr>
            <a:r>
              <a:rPr lang="en"/>
              <a:t>Battery should last at least a working day and be easily user-replaceable</a:t>
            </a:r>
          </a:p>
        </p:txBody>
      </p:sp>
      <p:pic>
        <p:nvPicPr>
          <p:cNvPr id="119" name="Shape 119"/>
          <p:cNvPicPr preferRelativeResize="0"/>
          <p:nvPr/>
        </p:nvPicPr>
        <p:blipFill>
          <a:blip r:embed="rId3">
            <a:alphaModFix/>
          </a:blip>
          <a:stretch>
            <a:fillRect/>
          </a:stretch>
        </p:blipFill>
        <p:spPr>
          <a:xfrm>
            <a:off x="6938900" y="4553900"/>
            <a:ext cx="42825" cy="98274"/>
          </a:xfrm>
          <a:prstGeom prst="rect">
            <a:avLst/>
          </a:prstGeom>
          <a:noFill/>
          <a:ln>
            <a:noFill/>
          </a:ln>
        </p:spPr>
      </p:pic>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pic>
        <p:nvPicPr>
          <p:cNvPr id="340" name="Shape 340"/>
          <p:cNvPicPr preferRelativeResize="0"/>
          <p:nvPr/>
        </p:nvPicPr>
        <p:blipFill>
          <a:blip r:embed="rId3">
            <a:alphaModFix/>
          </a:blip>
          <a:stretch>
            <a:fillRect/>
          </a:stretch>
        </p:blipFill>
        <p:spPr>
          <a:xfrm>
            <a:off x="1636887" y="258237"/>
            <a:ext cx="5870223" cy="4627024"/>
          </a:xfrm>
          <a:prstGeom prst="rect">
            <a:avLst/>
          </a:prstGeom>
          <a:noFill/>
          <a:ln>
            <a:noFill/>
          </a:ln>
        </p:spPr>
      </p:pic>
      <p:pic>
        <p:nvPicPr>
          <p:cNvPr id="341" name="Shape 341"/>
          <p:cNvPicPr preferRelativeResize="0"/>
          <p:nvPr/>
        </p:nvPicPr>
        <p:blipFill>
          <a:blip r:embed="rId4">
            <a:alphaModFix/>
          </a:blip>
          <a:stretch>
            <a:fillRect/>
          </a:stretch>
        </p:blipFill>
        <p:spPr>
          <a:xfrm>
            <a:off x="4799575" y="4575373"/>
            <a:ext cx="106474" cy="179600"/>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Final Design Specifications</a:t>
            </a:r>
          </a:p>
        </p:txBody>
      </p:sp>
      <p:sp>
        <p:nvSpPr>
          <p:cNvPr id="125" name="Shape 125"/>
          <p:cNvSpPr txBox="1"/>
          <p:nvPr>
            <p:ph idx="1" type="body"/>
          </p:nvPr>
        </p:nvSpPr>
        <p:spPr>
          <a:xfrm>
            <a:off x="311700" y="1152475"/>
            <a:ext cx="8520599" cy="38175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400"/>
              <a:t>Intan Technologies RHD2132 </a:t>
            </a:r>
          </a:p>
          <a:p>
            <a:pPr indent="-317500" lvl="0" marL="457200" rtl="0">
              <a:lnSpc>
                <a:spcPct val="100000"/>
              </a:lnSpc>
              <a:spcBef>
                <a:spcPts val="0"/>
              </a:spcBef>
              <a:spcAft>
                <a:spcPts val="0"/>
              </a:spcAft>
              <a:buSzPct val="100000"/>
            </a:pPr>
            <a:r>
              <a:rPr lang="en" sz="1400"/>
              <a:t>32-channel amplifier chip A2D</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400"/>
              <a:t>Nordic NRF52</a:t>
            </a:r>
          </a:p>
          <a:p>
            <a:pPr indent="-317500" lvl="0" marL="457200" rtl="0">
              <a:lnSpc>
                <a:spcPct val="100000"/>
              </a:lnSpc>
              <a:spcBef>
                <a:spcPts val="0"/>
              </a:spcBef>
              <a:spcAft>
                <a:spcPts val="0"/>
              </a:spcAft>
              <a:buSzPct val="100000"/>
            </a:pPr>
            <a:r>
              <a:rPr lang="en" sz="1400"/>
              <a:t>512KB Flash, 64KB RAM, ARM Cortex M4 microprocessor</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400"/>
              <a:t>Power-One Zinc Air Mercury Free P13 Battery </a:t>
            </a:r>
          </a:p>
          <a:p>
            <a:pPr indent="-317500" lvl="0" marL="457200" rtl="0">
              <a:lnSpc>
                <a:spcPct val="100000"/>
              </a:lnSpc>
              <a:spcBef>
                <a:spcPts val="0"/>
              </a:spcBef>
              <a:spcAft>
                <a:spcPts val="0"/>
              </a:spcAft>
              <a:buSzPct val="100000"/>
            </a:pPr>
            <a:r>
              <a:rPr lang="en" sz="1400"/>
              <a:t>310mAh @ 1.45V </a:t>
            </a:r>
          </a:p>
          <a:p>
            <a:pPr indent="-317500" lvl="0" marL="457200" rtl="0">
              <a:lnSpc>
                <a:spcPct val="100000"/>
              </a:lnSpc>
              <a:spcBef>
                <a:spcPts val="0"/>
              </a:spcBef>
              <a:spcAft>
                <a:spcPts val="0"/>
              </a:spcAft>
              <a:buSzPct val="100000"/>
            </a:pPr>
            <a:r>
              <a:rPr lang="en" sz="1400"/>
              <a:t>Stack 2 batteries in series 310mAh @ 2.9V</a:t>
            </a:r>
          </a:p>
          <a:p>
            <a:pPr lvl="0" rtl="0">
              <a:lnSpc>
                <a:spcPct val="100000"/>
              </a:lnSpc>
              <a:spcBef>
                <a:spcPts val="0"/>
              </a:spcBef>
              <a:spcAft>
                <a:spcPts val="0"/>
              </a:spcAft>
              <a:buNone/>
            </a:pPr>
            <a:r>
              <a:t/>
            </a:r>
            <a:endParaRPr sz="1400"/>
          </a:p>
          <a:p>
            <a:pPr lvl="0" rtl="0">
              <a:lnSpc>
                <a:spcPct val="100000"/>
              </a:lnSpc>
              <a:spcBef>
                <a:spcPts val="0"/>
              </a:spcBef>
              <a:spcAft>
                <a:spcPts val="0"/>
              </a:spcAft>
              <a:buNone/>
            </a:pPr>
            <a:r>
              <a:rPr lang="en" sz="1400"/>
              <a:t>Ideal packaged form factor of 8.5mm diameter by 12mm height</a:t>
            </a:r>
          </a:p>
        </p:txBody>
      </p:sp>
      <p:pic>
        <p:nvPicPr>
          <p:cNvPr id="126" name="Shape 126"/>
          <p:cNvPicPr preferRelativeResize="0"/>
          <p:nvPr/>
        </p:nvPicPr>
        <p:blipFill>
          <a:blip r:embed="rId3">
            <a:alphaModFix/>
          </a:blip>
          <a:stretch>
            <a:fillRect/>
          </a:stretch>
        </p:blipFill>
        <p:spPr>
          <a:xfrm>
            <a:off x="311700" y="3674500"/>
            <a:ext cx="8520600" cy="1346771"/>
          </a:xfrm>
          <a:prstGeom prst="rect">
            <a:avLst/>
          </a:prstGeom>
          <a:noFill/>
          <a:ln>
            <a:noFill/>
          </a:ln>
        </p:spPr>
      </p:pic>
      <p:pic>
        <p:nvPicPr>
          <p:cNvPr id="127" name="Shape 127"/>
          <p:cNvPicPr preferRelativeResize="0"/>
          <p:nvPr/>
        </p:nvPicPr>
        <p:blipFill>
          <a:blip r:embed="rId4">
            <a:alphaModFix/>
          </a:blip>
          <a:stretch>
            <a:fillRect/>
          </a:stretch>
        </p:blipFill>
        <p:spPr>
          <a:xfrm>
            <a:off x="2817525" y="4144474"/>
            <a:ext cx="60899" cy="102724"/>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Cycle III Functional Specifications</a:t>
            </a:r>
          </a:p>
        </p:txBody>
      </p:sp>
      <p:pic>
        <p:nvPicPr>
          <p:cNvPr id="133" name="Shape 133"/>
          <p:cNvPicPr preferRelativeResize="0"/>
          <p:nvPr/>
        </p:nvPicPr>
        <p:blipFill>
          <a:blip r:embed="rId3">
            <a:alphaModFix/>
          </a:blip>
          <a:stretch>
            <a:fillRect/>
          </a:stretch>
        </p:blipFill>
        <p:spPr>
          <a:xfrm>
            <a:off x="520175" y="1017725"/>
            <a:ext cx="8103649" cy="3363000"/>
          </a:xfrm>
          <a:prstGeom prst="rect">
            <a:avLst/>
          </a:prstGeom>
          <a:noFill/>
          <a:ln>
            <a:noFill/>
          </a:ln>
        </p:spPr>
      </p:pic>
      <p:pic>
        <p:nvPicPr>
          <p:cNvPr id="134" name="Shape 134"/>
          <p:cNvPicPr preferRelativeResize="0"/>
          <p:nvPr/>
        </p:nvPicPr>
        <p:blipFill>
          <a:blip r:embed="rId4">
            <a:alphaModFix/>
          </a:blip>
          <a:stretch>
            <a:fillRect/>
          </a:stretch>
        </p:blipFill>
        <p:spPr>
          <a:xfrm rot="-5400023">
            <a:off x="8506896" y="1430351"/>
            <a:ext cx="56549" cy="95399"/>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nSpc>
                <a:spcPct val="115000"/>
              </a:lnSpc>
              <a:spcBef>
                <a:spcPts val="0"/>
              </a:spcBef>
              <a:buNone/>
            </a:pPr>
            <a:r>
              <a:rPr lang="en"/>
              <a:t>1. Wireless Transmission</a:t>
            </a:r>
          </a:p>
        </p:txBody>
      </p:sp>
      <p:sp>
        <p:nvSpPr>
          <p:cNvPr id="140" name="Shape 140"/>
          <p:cNvSpPr txBox="1"/>
          <p:nvPr>
            <p:ph idx="1" type="body"/>
          </p:nvPr>
        </p:nvSpPr>
        <p:spPr>
          <a:xfrm>
            <a:off x="311700" y="1126650"/>
            <a:ext cx="8520599" cy="34164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buFont typeface="Arial"/>
            </a:pPr>
            <a:r>
              <a:rPr lang="en">
                <a:latin typeface="Arial"/>
                <a:ea typeface="Arial"/>
                <a:cs typeface="Arial"/>
                <a:sym typeface="Arial"/>
              </a:rPr>
              <a:t>Continuously transmit data over BLE from one peripheral to central device</a:t>
            </a:r>
          </a:p>
          <a:p>
            <a:pPr indent="-228600" lvl="0" marL="457200" marR="0" rtl="0" algn="l">
              <a:lnSpc>
                <a:spcPct val="115000"/>
              </a:lnSpc>
              <a:spcBef>
                <a:spcPts val="0"/>
              </a:spcBef>
              <a:spcAft>
                <a:spcPts val="1600"/>
              </a:spcAft>
              <a:buFont typeface="Arial"/>
            </a:pPr>
            <a:r>
              <a:rPr lang="en">
                <a:latin typeface="Arial"/>
                <a:ea typeface="Arial"/>
                <a:cs typeface="Arial"/>
                <a:sym typeface="Arial"/>
              </a:rPr>
              <a:t>Characterize data rate while transmitting continuously from one peripheral to central</a:t>
            </a:r>
          </a:p>
          <a:p>
            <a:pPr indent="-228600" lvl="0" marL="457200" marR="0" rtl="0" algn="l">
              <a:lnSpc>
                <a:spcPct val="115000"/>
              </a:lnSpc>
              <a:spcBef>
                <a:spcPts val="0"/>
              </a:spcBef>
              <a:spcAft>
                <a:spcPts val="1600"/>
              </a:spcAft>
              <a:buFont typeface="Arial"/>
            </a:pPr>
            <a:r>
              <a:rPr lang="en">
                <a:latin typeface="Arial"/>
                <a:ea typeface="Arial"/>
                <a:cs typeface="Arial"/>
                <a:sym typeface="Arial"/>
              </a:rPr>
              <a:t>Continuously transmit data over BLE from multiple peripheral to central device</a:t>
            </a:r>
          </a:p>
          <a:p>
            <a:pPr indent="-228600" lvl="0" marL="457200" marR="0" rtl="0" algn="l">
              <a:lnSpc>
                <a:spcPct val="115000"/>
              </a:lnSpc>
              <a:spcBef>
                <a:spcPts val="0"/>
              </a:spcBef>
              <a:spcAft>
                <a:spcPts val="1600"/>
              </a:spcAft>
              <a:buFont typeface="Arial"/>
            </a:pPr>
            <a:r>
              <a:rPr lang="en">
                <a:latin typeface="Arial"/>
                <a:ea typeface="Arial"/>
                <a:cs typeface="Arial"/>
                <a:sym typeface="Arial"/>
              </a:rPr>
              <a:t>Characterize data rate while transmitting continuously from multiple peripherals to one central</a:t>
            </a:r>
          </a:p>
          <a:p>
            <a:pPr indent="-228600" lvl="0" marL="457200" marR="0" rtl="0" algn="l">
              <a:lnSpc>
                <a:spcPct val="115000"/>
              </a:lnSpc>
              <a:spcBef>
                <a:spcPts val="0"/>
              </a:spcBef>
              <a:spcAft>
                <a:spcPts val="1600"/>
              </a:spcAft>
              <a:buFont typeface="Arial"/>
            </a:pPr>
            <a:r>
              <a:rPr lang="en">
                <a:latin typeface="Arial"/>
                <a:ea typeface="Arial"/>
                <a:cs typeface="Arial"/>
                <a:sym typeface="Arial"/>
              </a:rPr>
              <a:t>Characterize power consumption of Nordic nRF52</a:t>
            </a:r>
          </a:p>
          <a:p>
            <a:pPr lvl="0" rtl="0">
              <a:spcBef>
                <a:spcPts val="0"/>
              </a:spcBef>
              <a:buNone/>
            </a:pPr>
            <a:r>
              <a:t/>
            </a:r>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1.1 Continuous Transmission Over One Link</a:t>
            </a:r>
          </a:p>
        </p:txBody>
      </p:sp>
      <p:pic>
        <p:nvPicPr>
          <p:cNvPr id="146" name="Shape 146"/>
          <p:cNvPicPr preferRelativeResize="0"/>
          <p:nvPr/>
        </p:nvPicPr>
        <p:blipFill>
          <a:blip r:embed="rId3">
            <a:alphaModFix/>
          </a:blip>
          <a:stretch>
            <a:fillRect/>
          </a:stretch>
        </p:blipFill>
        <p:spPr>
          <a:xfrm>
            <a:off x="1299887" y="1017725"/>
            <a:ext cx="6544223" cy="3681125"/>
          </a:xfrm>
          <a:prstGeom prst="rect">
            <a:avLst/>
          </a:prstGeom>
          <a:noFill/>
          <a:ln>
            <a:noFill/>
          </a:ln>
        </p:spPr>
      </p:pic>
      <p:pic>
        <p:nvPicPr>
          <p:cNvPr id="147" name="Shape 147"/>
          <p:cNvPicPr preferRelativeResize="0"/>
          <p:nvPr/>
        </p:nvPicPr>
        <p:blipFill>
          <a:blip r:embed="rId4">
            <a:alphaModFix/>
          </a:blip>
          <a:stretch>
            <a:fillRect/>
          </a:stretch>
        </p:blipFill>
        <p:spPr>
          <a:xfrm>
            <a:off x="3513250" y="4553900"/>
            <a:ext cx="85924" cy="144950"/>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1.2 Characterize Throughput Over One Link</a:t>
            </a:r>
          </a:p>
        </p:txBody>
      </p:sp>
      <p:pic>
        <p:nvPicPr>
          <p:cNvPr id="153" name="Shape 153"/>
          <p:cNvPicPr preferRelativeResize="0"/>
          <p:nvPr/>
        </p:nvPicPr>
        <p:blipFill>
          <a:blip r:embed="rId3">
            <a:alphaModFix/>
          </a:blip>
          <a:stretch>
            <a:fillRect/>
          </a:stretch>
        </p:blipFill>
        <p:spPr>
          <a:xfrm>
            <a:off x="1546649" y="1065974"/>
            <a:ext cx="6050700" cy="3786125"/>
          </a:xfrm>
          <a:prstGeom prst="rect">
            <a:avLst/>
          </a:prstGeom>
          <a:noFill/>
          <a:ln>
            <a:noFill/>
          </a:ln>
        </p:spPr>
      </p:pic>
      <p:pic>
        <p:nvPicPr>
          <p:cNvPr id="154" name="Shape 154"/>
          <p:cNvPicPr preferRelativeResize="0"/>
          <p:nvPr/>
        </p:nvPicPr>
        <p:blipFill>
          <a:blip r:embed="rId4">
            <a:alphaModFix/>
          </a:blip>
          <a:stretch>
            <a:fillRect/>
          </a:stretch>
        </p:blipFill>
        <p:spPr>
          <a:xfrm>
            <a:off x="1639575" y="1190325"/>
            <a:ext cx="72674" cy="100599"/>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1.3 Continuous Transmission Over Multiple Links</a:t>
            </a:r>
          </a:p>
        </p:txBody>
      </p:sp>
      <p:pic>
        <p:nvPicPr>
          <p:cNvPr id="160" name="Shape 160"/>
          <p:cNvPicPr preferRelativeResize="0"/>
          <p:nvPr/>
        </p:nvPicPr>
        <p:blipFill>
          <a:blip r:embed="rId3">
            <a:alphaModFix/>
          </a:blip>
          <a:stretch>
            <a:fillRect/>
          </a:stretch>
        </p:blipFill>
        <p:spPr>
          <a:xfrm>
            <a:off x="2018812" y="1017724"/>
            <a:ext cx="5106376" cy="3829775"/>
          </a:xfrm>
          <a:prstGeom prst="rect">
            <a:avLst/>
          </a:prstGeom>
          <a:noFill/>
          <a:ln>
            <a:noFill/>
          </a:ln>
        </p:spPr>
      </p:pic>
      <p:pic>
        <p:nvPicPr>
          <p:cNvPr id="161" name="Shape 161"/>
          <p:cNvPicPr preferRelativeResize="0"/>
          <p:nvPr/>
        </p:nvPicPr>
        <p:blipFill>
          <a:blip r:embed="rId4">
            <a:alphaModFix/>
          </a:blip>
          <a:stretch>
            <a:fillRect/>
          </a:stretch>
        </p:blipFill>
        <p:spPr>
          <a:xfrm rot="-23">
            <a:off x="2131499" y="1509224"/>
            <a:ext cx="55375" cy="93400"/>
          </a:xfrm>
          <a:prstGeom prst="rect">
            <a:avLst/>
          </a:prstGeom>
          <a:noFill/>
          <a:ln>
            <a:noFill/>
          </a:ln>
        </p:spPr>
      </p:pic>
      <p:pic>
        <p:nvPicPr>
          <p:cNvPr id="162" name="Shape 162"/>
          <p:cNvPicPr preferRelativeResize="0"/>
          <p:nvPr/>
        </p:nvPicPr>
        <p:blipFill>
          <a:blip r:embed="rId4">
            <a:alphaModFix/>
          </a:blip>
          <a:stretch>
            <a:fillRect/>
          </a:stretch>
        </p:blipFill>
        <p:spPr>
          <a:xfrm rot="-4216614">
            <a:off x="6508113" y="3954264"/>
            <a:ext cx="71270" cy="120160"/>
          </a:xfrm>
          <a:prstGeom prst="rect">
            <a:avLst/>
          </a:prstGeom>
          <a:noFill/>
          <a:ln>
            <a:noFill/>
          </a:ln>
        </p:spPr>
      </p:pic>
      <p:sp>
        <p:nvSpPr>
          <p:cNvPr id="163" name="Shape 163"/>
          <p:cNvSpPr txBox="1"/>
          <p:nvPr/>
        </p:nvSpPr>
        <p:spPr>
          <a:xfrm>
            <a:off x="7445050" y="2031275"/>
            <a:ext cx="1351500" cy="572699"/>
          </a:xfrm>
          <a:prstGeom prst="rect">
            <a:avLst/>
          </a:prstGeom>
          <a:noFill/>
          <a:ln>
            <a:noFill/>
          </a:ln>
        </p:spPr>
        <p:txBody>
          <a:bodyPr anchorCtr="0" anchor="t" bIns="91425" lIns="91425" rIns="91425" tIns="91425">
            <a:noAutofit/>
          </a:bodyPr>
          <a:lstStyle/>
          <a:p>
            <a:pPr lvl="0" rtl="0">
              <a:spcBef>
                <a:spcPts val="0"/>
              </a:spcBef>
              <a:buNone/>
            </a:pPr>
            <a:r>
              <a:rPr lang="en"/>
              <a:t>4 Peripherals</a:t>
            </a:r>
          </a:p>
          <a:p>
            <a:pPr lvl="0" rtl="0">
              <a:spcBef>
                <a:spcPts val="0"/>
              </a:spcBef>
              <a:buNone/>
            </a:pPr>
            <a:r>
              <a:t/>
            </a:r>
            <a:endParaRPr/>
          </a:p>
          <a:p>
            <a:pPr lvl="0">
              <a:spcBef>
                <a:spcPts val="0"/>
              </a:spcBef>
              <a:buNone/>
            </a:pPr>
            <a:r>
              <a:t/>
            </a:r>
            <a:endParaRPr/>
          </a:p>
        </p:txBody>
      </p:sp>
      <p:cxnSp>
        <p:nvCxnSpPr>
          <p:cNvPr id="164" name="Shape 164"/>
          <p:cNvCxnSpPr>
            <a:stCxn id="163" idx="1"/>
          </p:cNvCxnSpPr>
          <p:nvPr/>
        </p:nvCxnSpPr>
        <p:spPr>
          <a:xfrm flipH="1">
            <a:off x="5749750" y="2317624"/>
            <a:ext cx="1695300" cy="459000"/>
          </a:xfrm>
          <a:prstGeom prst="straightConnector1">
            <a:avLst/>
          </a:prstGeom>
          <a:noFill/>
          <a:ln cap="flat" cmpd="sng" w="28575">
            <a:solidFill>
              <a:srgbClr val="00FF00"/>
            </a:solidFill>
            <a:prstDash val="solid"/>
            <a:round/>
            <a:headEnd len="lg" w="lg" type="none"/>
            <a:tailEnd len="lg" w="lg" type="triangle"/>
          </a:ln>
        </p:spPr>
      </p:cxnSp>
      <p:cxnSp>
        <p:nvCxnSpPr>
          <p:cNvPr id="165" name="Shape 165"/>
          <p:cNvCxnSpPr>
            <a:stCxn id="163" idx="1"/>
          </p:cNvCxnSpPr>
          <p:nvPr/>
        </p:nvCxnSpPr>
        <p:spPr>
          <a:xfrm flipH="1">
            <a:off x="6110050" y="2317624"/>
            <a:ext cx="1335000" cy="909600"/>
          </a:xfrm>
          <a:prstGeom prst="straightConnector1">
            <a:avLst/>
          </a:prstGeom>
          <a:noFill/>
          <a:ln cap="flat" cmpd="sng" w="28575">
            <a:solidFill>
              <a:srgbClr val="00FF00"/>
            </a:solidFill>
            <a:prstDash val="solid"/>
            <a:round/>
            <a:headEnd len="lg" w="lg" type="none"/>
            <a:tailEnd len="lg" w="lg" type="triangle"/>
          </a:ln>
        </p:spPr>
      </p:cxnSp>
      <p:cxnSp>
        <p:nvCxnSpPr>
          <p:cNvPr id="166" name="Shape 166"/>
          <p:cNvCxnSpPr>
            <a:stCxn id="163" idx="1"/>
          </p:cNvCxnSpPr>
          <p:nvPr/>
        </p:nvCxnSpPr>
        <p:spPr>
          <a:xfrm flipH="1">
            <a:off x="6355750" y="2317624"/>
            <a:ext cx="1089300" cy="1630200"/>
          </a:xfrm>
          <a:prstGeom prst="straightConnector1">
            <a:avLst/>
          </a:prstGeom>
          <a:noFill/>
          <a:ln cap="flat" cmpd="sng" w="28575">
            <a:solidFill>
              <a:srgbClr val="00FF00"/>
            </a:solidFill>
            <a:prstDash val="solid"/>
            <a:round/>
            <a:headEnd len="lg" w="lg" type="none"/>
            <a:tailEnd len="lg" w="lg" type="triangle"/>
          </a:ln>
        </p:spPr>
      </p:cxnSp>
      <p:cxnSp>
        <p:nvCxnSpPr>
          <p:cNvPr id="167" name="Shape 167"/>
          <p:cNvCxnSpPr>
            <a:stCxn id="163" idx="1"/>
          </p:cNvCxnSpPr>
          <p:nvPr/>
        </p:nvCxnSpPr>
        <p:spPr>
          <a:xfrm flipH="1">
            <a:off x="4881550" y="2317624"/>
            <a:ext cx="2563500" cy="1236900"/>
          </a:xfrm>
          <a:prstGeom prst="straightConnector1">
            <a:avLst/>
          </a:prstGeom>
          <a:noFill/>
          <a:ln cap="flat" cmpd="sng" w="28575">
            <a:solidFill>
              <a:srgbClr val="00FF00"/>
            </a:solidFill>
            <a:prstDash val="solid"/>
            <a:round/>
            <a:headEnd len="lg" w="lg" type="none"/>
            <a:tailEnd len="lg" w="lg" type="triangle"/>
          </a:ln>
        </p:spPr>
      </p:cxnSp>
      <p:sp>
        <p:nvSpPr>
          <p:cNvPr id="168" name="Shape 168"/>
          <p:cNvSpPr txBox="1"/>
          <p:nvPr/>
        </p:nvSpPr>
        <p:spPr>
          <a:xfrm>
            <a:off x="609650" y="2260775"/>
            <a:ext cx="1089299" cy="572699"/>
          </a:xfrm>
          <a:prstGeom prst="rect">
            <a:avLst/>
          </a:prstGeom>
          <a:noFill/>
          <a:ln>
            <a:noFill/>
          </a:ln>
        </p:spPr>
        <p:txBody>
          <a:bodyPr anchorCtr="0" anchor="t" bIns="91425" lIns="91425" rIns="91425" tIns="91425">
            <a:noAutofit/>
          </a:bodyPr>
          <a:lstStyle/>
          <a:p>
            <a:pPr lvl="0">
              <a:spcBef>
                <a:spcPts val="0"/>
              </a:spcBef>
              <a:buNone/>
            </a:pPr>
            <a:r>
              <a:rPr lang="en"/>
              <a:t>1 Central</a:t>
            </a:r>
          </a:p>
        </p:txBody>
      </p:sp>
      <p:cxnSp>
        <p:nvCxnSpPr>
          <p:cNvPr id="169" name="Shape 169"/>
          <p:cNvCxnSpPr>
            <a:stCxn id="168" idx="3"/>
          </p:cNvCxnSpPr>
          <p:nvPr/>
        </p:nvCxnSpPr>
        <p:spPr>
          <a:xfrm>
            <a:off x="1698949" y="2547124"/>
            <a:ext cx="2388000" cy="4260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